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48"/>
  </p:notesMasterIdLst>
  <p:handoutMasterIdLst>
    <p:handoutMasterId r:id="rId49"/>
  </p:handoutMasterIdLst>
  <p:sldIdLst>
    <p:sldId id="296" r:id="rId2"/>
    <p:sldId id="306" r:id="rId3"/>
    <p:sldId id="307" r:id="rId4"/>
    <p:sldId id="295" r:id="rId5"/>
    <p:sldId id="279" r:id="rId6"/>
    <p:sldId id="257" r:id="rId7"/>
    <p:sldId id="260" r:id="rId8"/>
    <p:sldId id="263" r:id="rId9"/>
    <p:sldId id="264" r:id="rId10"/>
    <p:sldId id="265" r:id="rId11"/>
    <p:sldId id="283" r:id="rId12"/>
    <p:sldId id="284" r:id="rId13"/>
    <p:sldId id="293" r:id="rId14"/>
    <p:sldId id="294" r:id="rId15"/>
    <p:sldId id="309" r:id="rId16"/>
    <p:sldId id="313" r:id="rId17"/>
    <p:sldId id="314" r:id="rId18"/>
    <p:sldId id="315" r:id="rId19"/>
    <p:sldId id="316" r:id="rId20"/>
    <p:sldId id="317" r:id="rId21"/>
    <p:sldId id="318" r:id="rId22"/>
    <p:sldId id="319" r:id="rId23"/>
    <p:sldId id="320" r:id="rId24"/>
    <p:sldId id="321" r:id="rId25"/>
    <p:sldId id="322" r:id="rId26"/>
    <p:sldId id="269" r:id="rId27"/>
    <p:sldId id="268" r:id="rId28"/>
    <p:sldId id="270" r:id="rId29"/>
    <p:sldId id="271" r:id="rId30"/>
    <p:sldId id="277" r:id="rId31"/>
    <p:sldId id="272" r:id="rId32"/>
    <p:sldId id="273" r:id="rId33"/>
    <p:sldId id="274" r:id="rId34"/>
    <p:sldId id="276" r:id="rId35"/>
    <p:sldId id="281" r:id="rId36"/>
    <p:sldId id="297" r:id="rId37"/>
    <p:sldId id="304" r:id="rId38"/>
    <p:sldId id="310" r:id="rId39"/>
    <p:sldId id="311" r:id="rId40"/>
    <p:sldId id="312" r:id="rId41"/>
    <p:sldId id="258" r:id="rId42"/>
    <p:sldId id="259" r:id="rId43"/>
    <p:sldId id="287" r:id="rId44"/>
    <p:sldId id="290" r:id="rId45"/>
    <p:sldId id="298" r:id="rId46"/>
    <p:sldId id="292" r:id="rId47"/>
  </p:sldIdLst>
  <p:sldSz cx="9144000" cy="6858000" type="screen4x3"/>
  <p:notesSz cx="6797675" cy="9926638"/>
  <p:defaultTextStyle>
    <a:defPPr>
      <a:defRPr lang="pt-PT"/>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66FF"/>
    <a:srgbClr val="FF0000"/>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pt-PT"/>
          </a:p>
        </p:txBody>
      </p:sp>
      <p:sp>
        <p:nvSpPr>
          <p:cNvPr id="3" name="Date Placeholder 2"/>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a:defRPr sz="1200"/>
            </a:lvl1pPr>
          </a:lstStyle>
          <a:p>
            <a:fld id="{25902748-35E6-4625-B5C7-0CB964477616}" type="datetimeFigureOut">
              <a:rPr lang="pt-PT" smtClean="0"/>
              <a:t>15-03-2018</a:t>
            </a:fld>
            <a:endParaRPr lang="pt-PT"/>
          </a:p>
        </p:txBody>
      </p:sp>
      <p:sp>
        <p:nvSpPr>
          <p:cNvPr id="4" name="Footer Placeholder 3"/>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a:defRPr sz="1200"/>
            </a:lvl1pPr>
          </a:lstStyle>
          <a:p>
            <a:endParaRPr lang="pt-PT"/>
          </a:p>
        </p:txBody>
      </p:sp>
      <p:sp>
        <p:nvSpPr>
          <p:cNvPr id="5" name="Slide Number Placeholder 4"/>
          <p:cNvSpPr>
            <a:spLocks noGrp="1"/>
          </p:cNvSpPr>
          <p:nvPr>
            <p:ph type="sldNum" sz="quarter" idx="3"/>
          </p:nvPr>
        </p:nvSpPr>
        <p:spPr>
          <a:xfrm>
            <a:off x="3850443" y="9428583"/>
            <a:ext cx="2945659" cy="496332"/>
          </a:xfrm>
          <a:prstGeom prst="rect">
            <a:avLst/>
          </a:prstGeom>
        </p:spPr>
        <p:txBody>
          <a:bodyPr vert="horz" lIns="91440" tIns="45720" rIns="91440" bIns="45720" rtlCol="0" anchor="b"/>
          <a:lstStyle>
            <a:lvl1pPr algn="r">
              <a:defRPr sz="1200"/>
            </a:lvl1pPr>
          </a:lstStyle>
          <a:p>
            <a:fld id="{D8589CA4-B43B-4681-A6F5-84A9B3068928}" type="slidenum">
              <a:rPr lang="pt-PT" smtClean="0"/>
              <a:t>‹#›</a:t>
            </a:fld>
            <a:endParaRPr lang="pt-PT"/>
          </a:p>
        </p:txBody>
      </p:sp>
    </p:spTree>
    <p:extLst>
      <p:ext uri="{BB962C8B-B14F-4D97-AF65-F5344CB8AC3E}">
        <p14:creationId xmlns:p14="http://schemas.microsoft.com/office/powerpoint/2010/main" val="192275222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pt-PT"/>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D368CD1A-54EC-4354-9911-C4E38838E89D}" type="datetimeFigureOut">
              <a:rPr lang="pt-PT" smtClean="0"/>
              <a:t>15-03-2018</a:t>
            </a:fld>
            <a:endParaRPr lang="pt-PT"/>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pt-PT"/>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PT"/>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pt-PT"/>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FF0A90A3-B520-4996-BF5F-7D239A5FB517}" type="slidenum">
              <a:rPr lang="pt-PT" smtClean="0"/>
              <a:t>‹#›</a:t>
            </a:fld>
            <a:endParaRPr lang="pt-PT"/>
          </a:p>
        </p:txBody>
      </p:sp>
    </p:spTree>
    <p:extLst>
      <p:ext uri="{BB962C8B-B14F-4D97-AF65-F5344CB8AC3E}">
        <p14:creationId xmlns:p14="http://schemas.microsoft.com/office/powerpoint/2010/main" val="33061239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pt-PT"/>
          </a:p>
        </p:txBody>
      </p:sp>
      <p:sp>
        <p:nvSpPr>
          <p:cNvPr id="5" name="Footer Placeholder 4"/>
          <p:cNvSpPr>
            <a:spLocks noGrp="1"/>
          </p:cNvSpPr>
          <p:nvPr>
            <p:ph type="ftr" sz="quarter" idx="11"/>
          </p:nvPr>
        </p:nvSpPr>
        <p:spPr/>
        <p:txBody>
          <a:bodyPr/>
          <a:lstStyle>
            <a:lvl1pPr>
              <a:defRPr/>
            </a:lvl1pPr>
          </a:lstStyle>
          <a:p>
            <a:endParaRPr lang="pt-PT"/>
          </a:p>
        </p:txBody>
      </p:sp>
      <p:sp>
        <p:nvSpPr>
          <p:cNvPr id="6" name="Slide Number Placeholder 5"/>
          <p:cNvSpPr>
            <a:spLocks noGrp="1"/>
          </p:cNvSpPr>
          <p:nvPr>
            <p:ph type="sldNum" sz="quarter" idx="12"/>
          </p:nvPr>
        </p:nvSpPr>
        <p:spPr/>
        <p:txBody>
          <a:bodyPr/>
          <a:lstStyle>
            <a:lvl1pPr>
              <a:defRPr/>
            </a:lvl1pPr>
          </a:lstStyle>
          <a:p>
            <a:fld id="{69D3172A-39C4-4928-928C-E0F4A0D729FA}" type="slidenum">
              <a:rPr lang="pt-PT"/>
              <a:pPr/>
              <a:t>‹#›</a:t>
            </a:fld>
            <a:endParaRPr lang="pt-PT"/>
          </a:p>
        </p:txBody>
      </p:sp>
    </p:spTree>
    <p:extLst>
      <p:ext uri="{BB962C8B-B14F-4D97-AF65-F5344CB8AC3E}">
        <p14:creationId xmlns:p14="http://schemas.microsoft.com/office/powerpoint/2010/main" val="32455757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pt-PT"/>
          </a:p>
        </p:txBody>
      </p:sp>
      <p:sp>
        <p:nvSpPr>
          <p:cNvPr id="5" name="Footer Placeholder 4"/>
          <p:cNvSpPr>
            <a:spLocks noGrp="1"/>
          </p:cNvSpPr>
          <p:nvPr>
            <p:ph type="ftr" sz="quarter" idx="11"/>
          </p:nvPr>
        </p:nvSpPr>
        <p:spPr/>
        <p:txBody>
          <a:bodyPr/>
          <a:lstStyle>
            <a:lvl1pPr>
              <a:defRPr/>
            </a:lvl1pPr>
          </a:lstStyle>
          <a:p>
            <a:endParaRPr lang="pt-PT"/>
          </a:p>
        </p:txBody>
      </p:sp>
      <p:sp>
        <p:nvSpPr>
          <p:cNvPr id="6" name="Slide Number Placeholder 5"/>
          <p:cNvSpPr>
            <a:spLocks noGrp="1"/>
          </p:cNvSpPr>
          <p:nvPr>
            <p:ph type="sldNum" sz="quarter" idx="12"/>
          </p:nvPr>
        </p:nvSpPr>
        <p:spPr/>
        <p:txBody>
          <a:bodyPr/>
          <a:lstStyle>
            <a:lvl1pPr>
              <a:defRPr/>
            </a:lvl1pPr>
          </a:lstStyle>
          <a:p>
            <a:fld id="{D21F1A1C-41DF-4E70-B03E-A2D854BECEC0}" type="slidenum">
              <a:rPr lang="pt-PT"/>
              <a:pPr/>
              <a:t>‹#›</a:t>
            </a:fld>
            <a:endParaRPr lang="pt-PT"/>
          </a:p>
        </p:txBody>
      </p:sp>
    </p:spTree>
    <p:extLst>
      <p:ext uri="{BB962C8B-B14F-4D97-AF65-F5344CB8AC3E}">
        <p14:creationId xmlns:p14="http://schemas.microsoft.com/office/powerpoint/2010/main" val="42713660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pt-PT"/>
          </a:p>
        </p:txBody>
      </p:sp>
      <p:sp>
        <p:nvSpPr>
          <p:cNvPr id="5" name="Footer Placeholder 4"/>
          <p:cNvSpPr>
            <a:spLocks noGrp="1"/>
          </p:cNvSpPr>
          <p:nvPr>
            <p:ph type="ftr" sz="quarter" idx="11"/>
          </p:nvPr>
        </p:nvSpPr>
        <p:spPr/>
        <p:txBody>
          <a:bodyPr/>
          <a:lstStyle>
            <a:lvl1pPr>
              <a:defRPr/>
            </a:lvl1pPr>
          </a:lstStyle>
          <a:p>
            <a:endParaRPr lang="pt-PT"/>
          </a:p>
        </p:txBody>
      </p:sp>
      <p:sp>
        <p:nvSpPr>
          <p:cNvPr id="6" name="Slide Number Placeholder 5"/>
          <p:cNvSpPr>
            <a:spLocks noGrp="1"/>
          </p:cNvSpPr>
          <p:nvPr>
            <p:ph type="sldNum" sz="quarter" idx="12"/>
          </p:nvPr>
        </p:nvSpPr>
        <p:spPr/>
        <p:txBody>
          <a:bodyPr/>
          <a:lstStyle>
            <a:lvl1pPr>
              <a:defRPr/>
            </a:lvl1pPr>
          </a:lstStyle>
          <a:p>
            <a:fld id="{C04B0546-7AFC-4BF7-9A4C-F267BD6F1379}" type="slidenum">
              <a:rPr lang="pt-PT"/>
              <a:pPr/>
              <a:t>‹#›</a:t>
            </a:fld>
            <a:endParaRPr lang="pt-PT"/>
          </a:p>
        </p:txBody>
      </p:sp>
    </p:spTree>
    <p:extLst>
      <p:ext uri="{BB962C8B-B14F-4D97-AF65-F5344CB8AC3E}">
        <p14:creationId xmlns:p14="http://schemas.microsoft.com/office/powerpoint/2010/main" val="42323114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pt-PT"/>
          </a:p>
        </p:txBody>
      </p:sp>
      <p:sp>
        <p:nvSpPr>
          <p:cNvPr id="5" name="Footer Placeholder 4"/>
          <p:cNvSpPr>
            <a:spLocks noGrp="1"/>
          </p:cNvSpPr>
          <p:nvPr>
            <p:ph type="ftr" sz="quarter" idx="11"/>
          </p:nvPr>
        </p:nvSpPr>
        <p:spPr/>
        <p:txBody>
          <a:bodyPr/>
          <a:lstStyle>
            <a:lvl1pPr>
              <a:defRPr/>
            </a:lvl1pPr>
          </a:lstStyle>
          <a:p>
            <a:endParaRPr lang="pt-PT"/>
          </a:p>
        </p:txBody>
      </p:sp>
      <p:sp>
        <p:nvSpPr>
          <p:cNvPr id="6" name="Slide Number Placeholder 5"/>
          <p:cNvSpPr>
            <a:spLocks noGrp="1"/>
          </p:cNvSpPr>
          <p:nvPr>
            <p:ph type="sldNum" sz="quarter" idx="12"/>
          </p:nvPr>
        </p:nvSpPr>
        <p:spPr/>
        <p:txBody>
          <a:bodyPr/>
          <a:lstStyle>
            <a:lvl1pPr>
              <a:defRPr/>
            </a:lvl1pPr>
          </a:lstStyle>
          <a:p>
            <a:fld id="{8AEAD054-9927-45A5-871A-CAABACE37F32}" type="slidenum">
              <a:rPr lang="pt-PT"/>
              <a:pPr/>
              <a:t>‹#›</a:t>
            </a:fld>
            <a:endParaRPr lang="pt-PT"/>
          </a:p>
        </p:txBody>
      </p:sp>
    </p:spTree>
    <p:extLst>
      <p:ext uri="{BB962C8B-B14F-4D97-AF65-F5344CB8AC3E}">
        <p14:creationId xmlns:p14="http://schemas.microsoft.com/office/powerpoint/2010/main" val="4080036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pt-PT"/>
          </a:p>
        </p:txBody>
      </p:sp>
      <p:sp>
        <p:nvSpPr>
          <p:cNvPr id="5" name="Footer Placeholder 4"/>
          <p:cNvSpPr>
            <a:spLocks noGrp="1"/>
          </p:cNvSpPr>
          <p:nvPr>
            <p:ph type="ftr" sz="quarter" idx="11"/>
          </p:nvPr>
        </p:nvSpPr>
        <p:spPr/>
        <p:txBody>
          <a:bodyPr/>
          <a:lstStyle>
            <a:lvl1pPr>
              <a:defRPr/>
            </a:lvl1pPr>
          </a:lstStyle>
          <a:p>
            <a:endParaRPr lang="pt-PT"/>
          </a:p>
        </p:txBody>
      </p:sp>
      <p:sp>
        <p:nvSpPr>
          <p:cNvPr id="6" name="Slide Number Placeholder 5"/>
          <p:cNvSpPr>
            <a:spLocks noGrp="1"/>
          </p:cNvSpPr>
          <p:nvPr>
            <p:ph type="sldNum" sz="quarter" idx="12"/>
          </p:nvPr>
        </p:nvSpPr>
        <p:spPr/>
        <p:txBody>
          <a:bodyPr/>
          <a:lstStyle>
            <a:lvl1pPr>
              <a:defRPr/>
            </a:lvl1pPr>
          </a:lstStyle>
          <a:p>
            <a:fld id="{98CA15BF-FF98-4A8C-8F4F-112F19D7520F}" type="slidenum">
              <a:rPr lang="pt-PT"/>
              <a:pPr/>
              <a:t>‹#›</a:t>
            </a:fld>
            <a:endParaRPr lang="pt-PT"/>
          </a:p>
        </p:txBody>
      </p:sp>
    </p:spTree>
    <p:extLst>
      <p:ext uri="{BB962C8B-B14F-4D97-AF65-F5344CB8AC3E}">
        <p14:creationId xmlns:p14="http://schemas.microsoft.com/office/powerpoint/2010/main" val="16030585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pt-PT"/>
          </a:p>
        </p:txBody>
      </p:sp>
      <p:sp>
        <p:nvSpPr>
          <p:cNvPr id="6" name="Footer Placeholder 5"/>
          <p:cNvSpPr>
            <a:spLocks noGrp="1"/>
          </p:cNvSpPr>
          <p:nvPr>
            <p:ph type="ftr" sz="quarter" idx="11"/>
          </p:nvPr>
        </p:nvSpPr>
        <p:spPr/>
        <p:txBody>
          <a:bodyPr/>
          <a:lstStyle>
            <a:lvl1pPr>
              <a:defRPr/>
            </a:lvl1pPr>
          </a:lstStyle>
          <a:p>
            <a:endParaRPr lang="pt-PT"/>
          </a:p>
        </p:txBody>
      </p:sp>
      <p:sp>
        <p:nvSpPr>
          <p:cNvPr id="7" name="Slide Number Placeholder 6"/>
          <p:cNvSpPr>
            <a:spLocks noGrp="1"/>
          </p:cNvSpPr>
          <p:nvPr>
            <p:ph type="sldNum" sz="quarter" idx="12"/>
          </p:nvPr>
        </p:nvSpPr>
        <p:spPr/>
        <p:txBody>
          <a:bodyPr/>
          <a:lstStyle>
            <a:lvl1pPr>
              <a:defRPr/>
            </a:lvl1pPr>
          </a:lstStyle>
          <a:p>
            <a:fld id="{0FDE8D27-16E2-406B-9166-B253001218A8}" type="slidenum">
              <a:rPr lang="pt-PT"/>
              <a:pPr/>
              <a:t>‹#›</a:t>
            </a:fld>
            <a:endParaRPr lang="pt-PT"/>
          </a:p>
        </p:txBody>
      </p:sp>
    </p:spTree>
    <p:extLst>
      <p:ext uri="{BB962C8B-B14F-4D97-AF65-F5344CB8AC3E}">
        <p14:creationId xmlns:p14="http://schemas.microsoft.com/office/powerpoint/2010/main" val="27400458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pt-PT"/>
          </a:p>
        </p:txBody>
      </p:sp>
      <p:sp>
        <p:nvSpPr>
          <p:cNvPr id="8" name="Footer Placeholder 7"/>
          <p:cNvSpPr>
            <a:spLocks noGrp="1"/>
          </p:cNvSpPr>
          <p:nvPr>
            <p:ph type="ftr" sz="quarter" idx="11"/>
          </p:nvPr>
        </p:nvSpPr>
        <p:spPr/>
        <p:txBody>
          <a:bodyPr/>
          <a:lstStyle>
            <a:lvl1pPr>
              <a:defRPr/>
            </a:lvl1pPr>
          </a:lstStyle>
          <a:p>
            <a:endParaRPr lang="pt-PT"/>
          </a:p>
        </p:txBody>
      </p:sp>
      <p:sp>
        <p:nvSpPr>
          <p:cNvPr id="9" name="Slide Number Placeholder 8"/>
          <p:cNvSpPr>
            <a:spLocks noGrp="1"/>
          </p:cNvSpPr>
          <p:nvPr>
            <p:ph type="sldNum" sz="quarter" idx="12"/>
          </p:nvPr>
        </p:nvSpPr>
        <p:spPr/>
        <p:txBody>
          <a:bodyPr/>
          <a:lstStyle>
            <a:lvl1pPr>
              <a:defRPr/>
            </a:lvl1pPr>
          </a:lstStyle>
          <a:p>
            <a:fld id="{CE2A37BF-D4DF-4555-838D-0F6047749928}" type="slidenum">
              <a:rPr lang="pt-PT"/>
              <a:pPr/>
              <a:t>‹#›</a:t>
            </a:fld>
            <a:endParaRPr lang="pt-PT"/>
          </a:p>
        </p:txBody>
      </p:sp>
    </p:spTree>
    <p:extLst>
      <p:ext uri="{BB962C8B-B14F-4D97-AF65-F5344CB8AC3E}">
        <p14:creationId xmlns:p14="http://schemas.microsoft.com/office/powerpoint/2010/main" val="4895498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pt-PT"/>
          </a:p>
        </p:txBody>
      </p:sp>
      <p:sp>
        <p:nvSpPr>
          <p:cNvPr id="4" name="Footer Placeholder 3"/>
          <p:cNvSpPr>
            <a:spLocks noGrp="1"/>
          </p:cNvSpPr>
          <p:nvPr>
            <p:ph type="ftr" sz="quarter" idx="11"/>
          </p:nvPr>
        </p:nvSpPr>
        <p:spPr/>
        <p:txBody>
          <a:bodyPr/>
          <a:lstStyle>
            <a:lvl1pPr>
              <a:defRPr/>
            </a:lvl1pPr>
          </a:lstStyle>
          <a:p>
            <a:endParaRPr lang="pt-PT"/>
          </a:p>
        </p:txBody>
      </p:sp>
      <p:sp>
        <p:nvSpPr>
          <p:cNvPr id="5" name="Slide Number Placeholder 4"/>
          <p:cNvSpPr>
            <a:spLocks noGrp="1"/>
          </p:cNvSpPr>
          <p:nvPr>
            <p:ph type="sldNum" sz="quarter" idx="12"/>
          </p:nvPr>
        </p:nvSpPr>
        <p:spPr/>
        <p:txBody>
          <a:bodyPr/>
          <a:lstStyle>
            <a:lvl1pPr>
              <a:defRPr/>
            </a:lvl1pPr>
          </a:lstStyle>
          <a:p>
            <a:fld id="{2076F019-73CD-4D22-97DF-AE5184697CFA}" type="slidenum">
              <a:rPr lang="pt-PT"/>
              <a:pPr/>
              <a:t>‹#›</a:t>
            </a:fld>
            <a:endParaRPr lang="pt-PT"/>
          </a:p>
        </p:txBody>
      </p:sp>
    </p:spTree>
    <p:extLst>
      <p:ext uri="{BB962C8B-B14F-4D97-AF65-F5344CB8AC3E}">
        <p14:creationId xmlns:p14="http://schemas.microsoft.com/office/powerpoint/2010/main" val="25944896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pt-PT"/>
          </a:p>
        </p:txBody>
      </p:sp>
      <p:sp>
        <p:nvSpPr>
          <p:cNvPr id="3" name="Footer Placeholder 2"/>
          <p:cNvSpPr>
            <a:spLocks noGrp="1"/>
          </p:cNvSpPr>
          <p:nvPr>
            <p:ph type="ftr" sz="quarter" idx="11"/>
          </p:nvPr>
        </p:nvSpPr>
        <p:spPr/>
        <p:txBody>
          <a:bodyPr/>
          <a:lstStyle>
            <a:lvl1pPr>
              <a:defRPr/>
            </a:lvl1pPr>
          </a:lstStyle>
          <a:p>
            <a:endParaRPr lang="pt-PT"/>
          </a:p>
        </p:txBody>
      </p:sp>
      <p:sp>
        <p:nvSpPr>
          <p:cNvPr id="4" name="Slide Number Placeholder 3"/>
          <p:cNvSpPr>
            <a:spLocks noGrp="1"/>
          </p:cNvSpPr>
          <p:nvPr>
            <p:ph type="sldNum" sz="quarter" idx="12"/>
          </p:nvPr>
        </p:nvSpPr>
        <p:spPr/>
        <p:txBody>
          <a:bodyPr/>
          <a:lstStyle>
            <a:lvl1pPr>
              <a:defRPr/>
            </a:lvl1pPr>
          </a:lstStyle>
          <a:p>
            <a:fld id="{F7C8ACA1-2CC1-4219-98CF-28BB5ADA26B9}" type="slidenum">
              <a:rPr lang="pt-PT"/>
              <a:pPr/>
              <a:t>‹#›</a:t>
            </a:fld>
            <a:endParaRPr lang="pt-PT"/>
          </a:p>
        </p:txBody>
      </p:sp>
    </p:spTree>
    <p:extLst>
      <p:ext uri="{BB962C8B-B14F-4D97-AF65-F5344CB8AC3E}">
        <p14:creationId xmlns:p14="http://schemas.microsoft.com/office/powerpoint/2010/main" val="38110572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pt-PT"/>
          </a:p>
        </p:txBody>
      </p:sp>
      <p:sp>
        <p:nvSpPr>
          <p:cNvPr id="6" name="Footer Placeholder 5"/>
          <p:cNvSpPr>
            <a:spLocks noGrp="1"/>
          </p:cNvSpPr>
          <p:nvPr>
            <p:ph type="ftr" sz="quarter" idx="11"/>
          </p:nvPr>
        </p:nvSpPr>
        <p:spPr/>
        <p:txBody>
          <a:bodyPr/>
          <a:lstStyle>
            <a:lvl1pPr>
              <a:defRPr/>
            </a:lvl1pPr>
          </a:lstStyle>
          <a:p>
            <a:endParaRPr lang="pt-PT"/>
          </a:p>
        </p:txBody>
      </p:sp>
      <p:sp>
        <p:nvSpPr>
          <p:cNvPr id="7" name="Slide Number Placeholder 6"/>
          <p:cNvSpPr>
            <a:spLocks noGrp="1"/>
          </p:cNvSpPr>
          <p:nvPr>
            <p:ph type="sldNum" sz="quarter" idx="12"/>
          </p:nvPr>
        </p:nvSpPr>
        <p:spPr/>
        <p:txBody>
          <a:bodyPr/>
          <a:lstStyle>
            <a:lvl1pPr>
              <a:defRPr/>
            </a:lvl1pPr>
          </a:lstStyle>
          <a:p>
            <a:fld id="{38E80077-7FF4-4611-A1D1-10F4DF4D5E92}" type="slidenum">
              <a:rPr lang="pt-PT"/>
              <a:pPr/>
              <a:t>‹#›</a:t>
            </a:fld>
            <a:endParaRPr lang="pt-PT"/>
          </a:p>
        </p:txBody>
      </p:sp>
    </p:spTree>
    <p:extLst>
      <p:ext uri="{BB962C8B-B14F-4D97-AF65-F5344CB8AC3E}">
        <p14:creationId xmlns:p14="http://schemas.microsoft.com/office/powerpoint/2010/main" val="7500730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pt-PT"/>
          </a:p>
        </p:txBody>
      </p:sp>
      <p:sp>
        <p:nvSpPr>
          <p:cNvPr id="6" name="Footer Placeholder 5"/>
          <p:cNvSpPr>
            <a:spLocks noGrp="1"/>
          </p:cNvSpPr>
          <p:nvPr>
            <p:ph type="ftr" sz="quarter" idx="11"/>
          </p:nvPr>
        </p:nvSpPr>
        <p:spPr/>
        <p:txBody>
          <a:bodyPr/>
          <a:lstStyle>
            <a:lvl1pPr>
              <a:defRPr/>
            </a:lvl1pPr>
          </a:lstStyle>
          <a:p>
            <a:endParaRPr lang="pt-PT"/>
          </a:p>
        </p:txBody>
      </p:sp>
      <p:sp>
        <p:nvSpPr>
          <p:cNvPr id="7" name="Slide Number Placeholder 6"/>
          <p:cNvSpPr>
            <a:spLocks noGrp="1"/>
          </p:cNvSpPr>
          <p:nvPr>
            <p:ph type="sldNum" sz="quarter" idx="12"/>
          </p:nvPr>
        </p:nvSpPr>
        <p:spPr/>
        <p:txBody>
          <a:bodyPr/>
          <a:lstStyle>
            <a:lvl1pPr>
              <a:defRPr/>
            </a:lvl1pPr>
          </a:lstStyle>
          <a:p>
            <a:fld id="{410E9B5C-D8FE-4CF4-A6B2-5B48A37714CE}" type="slidenum">
              <a:rPr lang="pt-PT"/>
              <a:pPr/>
              <a:t>‹#›</a:t>
            </a:fld>
            <a:endParaRPr lang="pt-PT"/>
          </a:p>
        </p:txBody>
      </p:sp>
    </p:spTree>
    <p:extLst>
      <p:ext uri="{BB962C8B-B14F-4D97-AF65-F5344CB8AC3E}">
        <p14:creationId xmlns:p14="http://schemas.microsoft.com/office/powerpoint/2010/main" val="31132533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pt-PT"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pt-PT" smtClean="0"/>
              <a:t>Click to edit Master text styles</a:t>
            </a:r>
          </a:p>
          <a:p>
            <a:pPr lvl="1"/>
            <a:r>
              <a:rPr lang="pt-PT" smtClean="0"/>
              <a:t>Second level</a:t>
            </a:r>
          </a:p>
          <a:p>
            <a:pPr lvl="2"/>
            <a:r>
              <a:rPr lang="pt-PT" smtClean="0"/>
              <a:t>Third level</a:t>
            </a:r>
          </a:p>
          <a:p>
            <a:pPr lvl="3"/>
            <a:r>
              <a:rPr lang="pt-PT" smtClean="0"/>
              <a:t>Fourth level</a:t>
            </a:r>
          </a:p>
          <a:p>
            <a:pPr lvl="4"/>
            <a:r>
              <a:rPr lang="pt-PT"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pt-PT"/>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pt-PT"/>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966C4444-1CA3-4E49-9A20-35D7163B7ACA}" type="slidenum">
              <a:rPr lang="pt-PT"/>
              <a:pPr/>
              <a:t>‹#›</a:t>
            </a:fld>
            <a:endParaRPr lang="pt-PT"/>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pt-P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PT" dirty="0" err="1" smtClean="0"/>
              <a:t>Applications</a:t>
            </a:r>
            <a:endParaRPr lang="en-GB" dirty="0"/>
          </a:p>
        </p:txBody>
      </p:sp>
      <p:sp>
        <p:nvSpPr>
          <p:cNvPr id="3" name="Content Placeholder 2"/>
          <p:cNvSpPr>
            <a:spLocks noGrp="1"/>
          </p:cNvSpPr>
          <p:nvPr>
            <p:ph idx="1"/>
          </p:nvPr>
        </p:nvSpPr>
        <p:spPr/>
        <p:txBody>
          <a:bodyPr/>
          <a:lstStyle/>
          <a:p>
            <a:pPr marL="0" indent="0" algn="ctr">
              <a:buNone/>
            </a:pPr>
            <a:endParaRPr lang="pt-PT" dirty="0" smtClean="0"/>
          </a:p>
          <a:p>
            <a:pPr marL="0" indent="0" algn="ctr">
              <a:buNone/>
            </a:pPr>
            <a:endParaRPr lang="pt-PT" dirty="0"/>
          </a:p>
          <a:p>
            <a:pPr marL="0" indent="0" algn="ctr">
              <a:buNone/>
            </a:pPr>
            <a:r>
              <a:rPr lang="pt-PT" dirty="0" err="1" smtClean="0"/>
              <a:t>Useful</a:t>
            </a:r>
            <a:r>
              <a:rPr lang="pt-PT" dirty="0" smtClean="0"/>
              <a:t> </a:t>
            </a:r>
            <a:r>
              <a:rPr lang="pt-PT" dirty="0" err="1" smtClean="0"/>
              <a:t>lexico-grammatical</a:t>
            </a:r>
            <a:r>
              <a:rPr lang="pt-PT" dirty="0" smtClean="0"/>
              <a:t> </a:t>
            </a:r>
            <a:r>
              <a:rPr lang="pt-PT" dirty="0" err="1" smtClean="0"/>
              <a:t>choices</a:t>
            </a:r>
            <a:r>
              <a:rPr lang="pt-PT" dirty="0" smtClean="0"/>
              <a:t> in </a:t>
            </a:r>
            <a:r>
              <a:rPr lang="pt-PT" dirty="0" err="1" smtClean="0"/>
              <a:t>application</a:t>
            </a:r>
            <a:r>
              <a:rPr lang="pt-PT" dirty="0" smtClean="0"/>
              <a:t> </a:t>
            </a:r>
            <a:r>
              <a:rPr lang="pt-PT" dirty="0" err="1" smtClean="0"/>
              <a:t>letters</a:t>
            </a:r>
            <a:endParaRPr lang="en-GB" dirty="0"/>
          </a:p>
        </p:txBody>
      </p:sp>
      <p:sp>
        <p:nvSpPr>
          <p:cNvPr id="4" name="Slide Number Placeholder 3"/>
          <p:cNvSpPr>
            <a:spLocks noGrp="1"/>
          </p:cNvSpPr>
          <p:nvPr>
            <p:ph type="sldNum" sz="quarter" idx="12"/>
          </p:nvPr>
        </p:nvSpPr>
        <p:spPr/>
        <p:txBody>
          <a:bodyPr/>
          <a:lstStyle/>
          <a:p>
            <a:fld id="{8AEAD054-9927-45A5-871A-CAABACE37F32}" type="slidenum">
              <a:rPr lang="pt-PT" smtClean="0"/>
              <a:pPr/>
              <a:t>1</a:t>
            </a:fld>
            <a:endParaRPr lang="pt-PT"/>
          </a:p>
        </p:txBody>
      </p:sp>
    </p:spTree>
    <p:extLst>
      <p:ext uri="{BB962C8B-B14F-4D97-AF65-F5344CB8AC3E}">
        <p14:creationId xmlns:p14="http://schemas.microsoft.com/office/powerpoint/2010/main" val="155217425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pt-PT" dirty="0" err="1" smtClean="0"/>
              <a:t>Useful</a:t>
            </a:r>
            <a:r>
              <a:rPr lang="pt-PT" dirty="0" smtClean="0"/>
              <a:t> </a:t>
            </a:r>
            <a:r>
              <a:rPr lang="pt-PT" dirty="0" err="1" smtClean="0"/>
              <a:t>expressions</a:t>
            </a:r>
            <a:endParaRPr lang="pt-PT" dirty="0"/>
          </a:p>
        </p:txBody>
      </p:sp>
      <p:sp>
        <p:nvSpPr>
          <p:cNvPr id="11267" name="Rectangle 3"/>
          <p:cNvSpPr>
            <a:spLocks noGrp="1" noChangeArrowheads="1"/>
          </p:cNvSpPr>
          <p:nvPr>
            <p:ph type="body" idx="1"/>
          </p:nvPr>
        </p:nvSpPr>
        <p:spPr/>
        <p:txBody>
          <a:bodyPr/>
          <a:lstStyle/>
          <a:p>
            <a:r>
              <a:rPr lang="pt-PT" dirty="0" err="1">
                <a:solidFill>
                  <a:schemeClr val="accent2"/>
                </a:solidFill>
              </a:rPr>
              <a:t>enable</a:t>
            </a:r>
            <a:r>
              <a:rPr lang="pt-PT" dirty="0">
                <a:solidFill>
                  <a:schemeClr val="accent2"/>
                </a:solidFill>
              </a:rPr>
              <a:t> me to </a:t>
            </a:r>
            <a:r>
              <a:rPr lang="pt-PT" dirty="0" err="1">
                <a:solidFill>
                  <a:schemeClr val="accent2"/>
                </a:solidFill>
              </a:rPr>
              <a:t>develop</a:t>
            </a:r>
            <a:endParaRPr lang="pt-PT" dirty="0">
              <a:solidFill>
                <a:schemeClr val="accent2"/>
              </a:solidFill>
            </a:endParaRPr>
          </a:p>
          <a:p>
            <a:r>
              <a:rPr lang="pt-PT" dirty="0" err="1">
                <a:solidFill>
                  <a:schemeClr val="accent2"/>
                </a:solidFill>
              </a:rPr>
              <a:t>give</a:t>
            </a:r>
            <a:r>
              <a:rPr lang="pt-PT" dirty="0">
                <a:solidFill>
                  <a:schemeClr val="accent2"/>
                </a:solidFill>
              </a:rPr>
              <a:t> me a </a:t>
            </a:r>
            <a:r>
              <a:rPr lang="pt-PT" dirty="0" err="1">
                <a:solidFill>
                  <a:schemeClr val="accent2"/>
                </a:solidFill>
              </a:rPr>
              <a:t>thorough</a:t>
            </a:r>
            <a:r>
              <a:rPr lang="pt-PT" dirty="0">
                <a:solidFill>
                  <a:schemeClr val="accent2"/>
                </a:solidFill>
              </a:rPr>
              <a:t> </a:t>
            </a:r>
            <a:r>
              <a:rPr lang="pt-PT" dirty="0" err="1">
                <a:solidFill>
                  <a:schemeClr val="accent2"/>
                </a:solidFill>
              </a:rPr>
              <a:t>understanding</a:t>
            </a:r>
            <a:r>
              <a:rPr lang="pt-PT" dirty="0">
                <a:solidFill>
                  <a:schemeClr val="accent2"/>
                </a:solidFill>
              </a:rPr>
              <a:t> </a:t>
            </a:r>
            <a:r>
              <a:rPr lang="pt-PT" dirty="0" err="1">
                <a:solidFill>
                  <a:schemeClr val="accent2"/>
                </a:solidFill>
              </a:rPr>
              <a:t>of</a:t>
            </a:r>
            <a:r>
              <a:rPr lang="pt-PT" dirty="0">
                <a:solidFill>
                  <a:schemeClr val="accent2"/>
                </a:solidFill>
              </a:rPr>
              <a:t> ...</a:t>
            </a:r>
          </a:p>
          <a:p>
            <a:r>
              <a:rPr lang="pt-PT" dirty="0" err="1">
                <a:solidFill>
                  <a:schemeClr val="accent2"/>
                </a:solidFill>
              </a:rPr>
              <a:t>give</a:t>
            </a:r>
            <a:r>
              <a:rPr lang="pt-PT" dirty="0">
                <a:solidFill>
                  <a:schemeClr val="accent2"/>
                </a:solidFill>
              </a:rPr>
              <a:t> me a </a:t>
            </a:r>
            <a:r>
              <a:rPr lang="pt-PT" dirty="0" err="1">
                <a:solidFill>
                  <a:schemeClr val="accent2"/>
                </a:solidFill>
              </a:rPr>
              <a:t>solid</a:t>
            </a:r>
            <a:r>
              <a:rPr lang="pt-PT" dirty="0">
                <a:solidFill>
                  <a:schemeClr val="accent2"/>
                </a:solidFill>
              </a:rPr>
              <a:t> background in ...</a:t>
            </a:r>
          </a:p>
          <a:p>
            <a:r>
              <a:rPr lang="pt-PT" dirty="0" err="1">
                <a:solidFill>
                  <a:schemeClr val="accent2"/>
                </a:solidFill>
              </a:rPr>
              <a:t>help</a:t>
            </a:r>
            <a:r>
              <a:rPr lang="pt-PT" dirty="0">
                <a:solidFill>
                  <a:schemeClr val="accent2"/>
                </a:solidFill>
              </a:rPr>
              <a:t> me to </a:t>
            </a:r>
            <a:r>
              <a:rPr lang="pt-PT" dirty="0" err="1">
                <a:solidFill>
                  <a:schemeClr val="accent2"/>
                </a:solidFill>
              </a:rPr>
              <a:t>become</a:t>
            </a:r>
            <a:r>
              <a:rPr lang="pt-PT" dirty="0">
                <a:solidFill>
                  <a:schemeClr val="accent2"/>
                </a:solidFill>
              </a:rPr>
              <a:t> ...</a:t>
            </a:r>
          </a:p>
          <a:p>
            <a:r>
              <a:rPr lang="pt-PT" dirty="0" err="1">
                <a:solidFill>
                  <a:schemeClr val="accent2"/>
                </a:solidFill>
              </a:rPr>
              <a:t>give</a:t>
            </a:r>
            <a:r>
              <a:rPr lang="pt-PT" dirty="0">
                <a:solidFill>
                  <a:schemeClr val="accent2"/>
                </a:solidFill>
              </a:rPr>
              <a:t> me insight </a:t>
            </a:r>
            <a:r>
              <a:rPr lang="pt-PT" dirty="0" err="1">
                <a:solidFill>
                  <a:schemeClr val="accent2"/>
                </a:solidFill>
              </a:rPr>
              <a:t>into</a:t>
            </a:r>
            <a:r>
              <a:rPr lang="pt-PT" dirty="0">
                <a:solidFill>
                  <a:schemeClr val="accent2"/>
                </a:solidFill>
              </a:rPr>
              <a:t> ...</a:t>
            </a:r>
          </a:p>
          <a:p>
            <a:r>
              <a:rPr lang="pt-PT" dirty="0" err="1">
                <a:solidFill>
                  <a:schemeClr val="accent2"/>
                </a:solidFill>
              </a:rPr>
              <a:t>help</a:t>
            </a:r>
            <a:r>
              <a:rPr lang="pt-PT" dirty="0">
                <a:solidFill>
                  <a:schemeClr val="accent2"/>
                </a:solidFill>
              </a:rPr>
              <a:t> </a:t>
            </a:r>
            <a:r>
              <a:rPr lang="pt-PT" dirty="0" err="1">
                <a:solidFill>
                  <a:schemeClr val="accent2"/>
                </a:solidFill>
              </a:rPr>
              <a:t>make</a:t>
            </a:r>
            <a:r>
              <a:rPr lang="pt-PT" dirty="0">
                <a:solidFill>
                  <a:schemeClr val="accent2"/>
                </a:solidFill>
              </a:rPr>
              <a:t> me </a:t>
            </a:r>
            <a:r>
              <a:rPr lang="pt-PT" dirty="0" err="1">
                <a:solidFill>
                  <a:schemeClr val="accent2"/>
                </a:solidFill>
              </a:rPr>
              <a:t>aware</a:t>
            </a:r>
            <a:r>
              <a:rPr lang="pt-PT" dirty="0">
                <a:solidFill>
                  <a:schemeClr val="accent2"/>
                </a:solidFill>
              </a:rPr>
              <a:t> </a:t>
            </a:r>
            <a:r>
              <a:rPr lang="pt-PT" dirty="0" err="1">
                <a:solidFill>
                  <a:schemeClr val="accent2"/>
                </a:solidFill>
              </a:rPr>
              <a:t>of</a:t>
            </a:r>
            <a:r>
              <a:rPr lang="pt-PT" dirty="0">
                <a:solidFill>
                  <a:schemeClr val="accent2"/>
                </a:solidFill>
              </a:rPr>
              <a:t> </a:t>
            </a:r>
            <a:r>
              <a:rPr lang="pt-PT" dirty="0" err="1">
                <a:solidFill>
                  <a:schemeClr val="accent2"/>
                </a:solidFill>
              </a:rPr>
              <a:t>how</a:t>
            </a:r>
            <a:r>
              <a:rPr lang="pt-PT" dirty="0">
                <a:solidFill>
                  <a:schemeClr val="accent2"/>
                </a:solidFill>
              </a:rPr>
              <a:t> </a:t>
            </a:r>
            <a:r>
              <a:rPr lang="pt-PT" dirty="0" err="1">
                <a:solidFill>
                  <a:schemeClr val="accent2"/>
                </a:solidFill>
              </a:rPr>
              <a:t>important</a:t>
            </a:r>
            <a:r>
              <a:rPr lang="pt-PT" dirty="0">
                <a:solidFill>
                  <a:schemeClr val="accent2"/>
                </a:solidFill>
              </a:rPr>
              <a:t> </a:t>
            </a:r>
            <a:r>
              <a:rPr lang="pt-PT" dirty="0" smtClean="0">
                <a:solidFill>
                  <a:schemeClr val="accent2"/>
                </a:solidFill>
              </a:rPr>
              <a:t>...</a:t>
            </a:r>
          </a:p>
          <a:p>
            <a:r>
              <a:rPr lang="pt-PT" dirty="0" err="1" smtClean="0">
                <a:solidFill>
                  <a:schemeClr val="accent2"/>
                </a:solidFill>
              </a:rPr>
              <a:t>increase</a:t>
            </a:r>
            <a:r>
              <a:rPr lang="pt-PT" dirty="0" smtClean="0">
                <a:solidFill>
                  <a:schemeClr val="accent2"/>
                </a:solidFill>
              </a:rPr>
              <a:t> </a:t>
            </a:r>
            <a:r>
              <a:rPr lang="pt-PT" dirty="0" err="1" smtClean="0">
                <a:solidFill>
                  <a:schemeClr val="accent2"/>
                </a:solidFill>
              </a:rPr>
              <a:t>my</a:t>
            </a:r>
            <a:r>
              <a:rPr lang="pt-PT" dirty="0" smtClean="0">
                <a:solidFill>
                  <a:schemeClr val="accent2"/>
                </a:solidFill>
              </a:rPr>
              <a:t> </a:t>
            </a:r>
            <a:r>
              <a:rPr lang="pt-PT" dirty="0" err="1" smtClean="0">
                <a:solidFill>
                  <a:schemeClr val="accent2"/>
                </a:solidFill>
              </a:rPr>
              <a:t>awareness</a:t>
            </a:r>
            <a:r>
              <a:rPr lang="pt-PT" dirty="0" smtClean="0">
                <a:solidFill>
                  <a:schemeClr val="accent2"/>
                </a:solidFill>
              </a:rPr>
              <a:t> (</a:t>
            </a:r>
            <a:r>
              <a:rPr lang="pt-PT" dirty="0" err="1" smtClean="0">
                <a:solidFill>
                  <a:schemeClr val="accent2"/>
                </a:solidFill>
              </a:rPr>
              <a:t>of</a:t>
            </a:r>
            <a:r>
              <a:rPr lang="pt-PT" dirty="0" smtClean="0">
                <a:solidFill>
                  <a:schemeClr val="accent2"/>
                </a:solidFill>
              </a:rPr>
              <a:t> </a:t>
            </a:r>
            <a:r>
              <a:rPr lang="pt-PT" dirty="0" err="1" smtClean="0">
                <a:solidFill>
                  <a:schemeClr val="accent2"/>
                </a:solidFill>
              </a:rPr>
              <a:t>the</a:t>
            </a:r>
            <a:r>
              <a:rPr lang="pt-PT" dirty="0" smtClean="0">
                <a:solidFill>
                  <a:schemeClr val="accent2"/>
                </a:solidFill>
              </a:rPr>
              <a:t> </a:t>
            </a:r>
            <a:r>
              <a:rPr lang="pt-PT" dirty="0" err="1" smtClean="0">
                <a:solidFill>
                  <a:schemeClr val="accent2"/>
                </a:solidFill>
              </a:rPr>
              <a:t>importance</a:t>
            </a:r>
            <a:r>
              <a:rPr lang="pt-PT" dirty="0" smtClean="0">
                <a:solidFill>
                  <a:schemeClr val="accent2"/>
                </a:solidFill>
              </a:rPr>
              <a:t>) </a:t>
            </a:r>
            <a:r>
              <a:rPr lang="pt-PT" dirty="0" err="1" smtClean="0">
                <a:solidFill>
                  <a:schemeClr val="accent2"/>
                </a:solidFill>
              </a:rPr>
              <a:t>of</a:t>
            </a:r>
            <a:r>
              <a:rPr lang="pt-PT" dirty="0" smtClean="0">
                <a:solidFill>
                  <a:schemeClr val="accent2"/>
                </a:solidFill>
              </a:rPr>
              <a:t> …</a:t>
            </a:r>
            <a:endParaRPr lang="pt-PT" dirty="0">
              <a:solidFill>
                <a:schemeClr val="accent2"/>
              </a:solidFill>
            </a:endParaRPr>
          </a:p>
        </p:txBody>
      </p:sp>
      <p:sp>
        <p:nvSpPr>
          <p:cNvPr id="2" name="Slide Number Placeholder 1"/>
          <p:cNvSpPr>
            <a:spLocks noGrp="1"/>
          </p:cNvSpPr>
          <p:nvPr>
            <p:ph type="sldNum" sz="quarter" idx="12"/>
          </p:nvPr>
        </p:nvSpPr>
        <p:spPr/>
        <p:txBody>
          <a:bodyPr/>
          <a:lstStyle/>
          <a:p>
            <a:fld id="{8AEAD054-9927-45A5-871A-CAABACE37F32}" type="slidenum">
              <a:rPr lang="pt-PT" smtClean="0"/>
              <a:pPr/>
              <a:t>10</a:t>
            </a:fld>
            <a:endParaRPr lang="pt-PT"/>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PT" sz="2000" dirty="0" err="1">
                <a:solidFill>
                  <a:srgbClr val="00B0F0"/>
                </a:solidFill>
              </a:rPr>
              <a:t>Student</a:t>
            </a:r>
            <a:r>
              <a:rPr lang="pt-PT" sz="2000" dirty="0">
                <a:solidFill>
                  <a:srgbClr val="00B0F0"/>
                </a:solidFill>
              </a:rPr>
              <a:t> </a:t>
            </a:r>
            <a:r>
              <a:rPr lang="pt-PT" sz="2000" dirty="0" err="1">
                <a:solidFill>
                  <a:srgbClr val="00B0F0"/>
                </a:solidFill>
              </a:rPr>
              <a:t>text</a:t>
            </a:r>
            <a:r>
              <a:rPr lang="pt-PT" sz="2000" dirty="0">
                <a:solidFill>
                  <a:srgbClr val="00B0F0"/>
                </a:solidFill>
              </a:rPr>
              <a:t> </a:t>
            </a:r>
            <a:r>
              <a:rPr lang="pt-PT" sz="2000" dirty="0" smtClean="0">
                <a:solidFill>
                  <a:srgbClr val="00B0F0"/>
                </a:solidFill>
              </a:rPr>
              <a:t>2: Data </a:t>
            </a:r>
            <a:r>
              <a:rPr lang="pt-PT" sz="2000" dirty="0" err="1" smtClean="0">
                <a:solidFill>
                  <a:srgbClr val="00B0F0"/>
                </a:solidFill>
              </a:rPr>
              <a:t>analyst</a:t>
            </a:r>
            <a:endParaRPr lang="en-GB" sz="2000" dirty="0"/>
          </a:p>
        </p:txBody>
      </p:sp>
      <p:sp>
        <p:nvSpPr>
          <p:cNvPr id="3" name="Content Placeholder 2"/>
          <p:cNvSpPr>
            <a:spLocks noGrp="1"/>
          </p:cNvSpPr>
          <p:nvPr>
            <p:ph idx="1"/>
          </p:nvPr>
        </p:nvSpPr>
        <p:spPr/>
        <p:txBody>
          <a:bodyPr/>
          <a:lstStyle/>
          <a:p>
            <a:r>
              <a:rPr lang="pt-PT" dirty="0" err="1" smtClean="0">
                <a:solidFill>
                  <a:srgbClr val="FFC000"/>
                </a:solidFill>
              </a:rPr>
              <a:t>I’m</a:t>
            </a:r>
            <a:r>
              <a:rPr lang="pt-PT" dirty="0" smtClean="0">
                <a:solidFill>
                  <a:srgbClr val="FFC000"/>
                </a:solidFill>
              </a:rPr>
              <a:t> </a:t>
            </a:r>
            <a:r>
              <a:rPr lang="pt-PT" dirty="0" err="1" smtClean="0">
                <a:solidFill>
                  <a:srgbClr val="FFC000"/>
                </a:solidFill>
              </a:rPr>
              <a:t>finishing</a:t>
            </a:r>
            <a:r>
              <a:rPr lang="pt-PT" dirty="0" smtClean="0">
                <a:solidFill>
                  <a:srgbClr val="FFC000"/>
                </a:solidFill>
              </a:rPr>
              <a:t> a management </a:t>
            </a:r>
            <a:r>
              <a:rPr lang="pt-PT" dirty="0" err="1" smtClean="0">
                <a:solidFill>
                  <a:srgbClr val="FFC000"/>
                </a:solidFill>
              </a:rPr>
              <a:t>degree</a:t>
            </a:r>
            <a:r>
              <a:rPr lang="pt-PT" dirty="0" smtClean="0">
                <a:solidFill>
                  <a:srgbClr val="FFC000"/>
                </a:solidFill>
              </a:rPr>
              <a:t> </a:t>
            </a:r>
            <a:r>
              <a:rPr lang="pt-PT" dirty="0" err="1" smtClean="0">
                <a:solidFill>
                  <a:srgbClr val="92D050"/>
                </a:solidFill>
              </a:rPr>
              <a:t>this</a:t>
            </a:r>
            <a:r>
              <a:rPr lang="pt-PT" dirty="0" smtClean="0">
                <a:solidFill>
                  <a:srgbClr val="92D050"/>
                </a:solidFill>
              </a:rPr>
              <a:t> </a:t>
            </a:r>
            <a:r>
              <a:rPr lang="pt-PT" dirty="0" err="1" smtClean="0">
                <a:solidFill>
                  <a:srgbClr val="92D050"/>
                </a:solidFill>
              </a:rPr>
              <a:t>year</a:t>
            </a:r>
            <a:r>
              <a:rPr lang="pt-PT" dirty="0" smtClean="0">
                <a:solidFill>
                  <a:srgbClr val="92D050"/>
                </a:solidFill>
              </a:rPr>
              <a:t>, </a:t>
            </a:r>
            <a:r>
              <a:rPr lang="pt-PT" dirty="0" err="1" smtClean="0">
                <a:solidFill>
                  <a:srgbClr val="92D050"/>
                </a:solidFill>
              </a:rPr>
              <a:t>and</a:t>
            </a:r>
            <a:r>
              <a:rPr lang="pt-PT" dirty="0" smtClean="0">
                <a:solidFill>
                  <a:srgbClr val="92D050"/>
                </a:solidFill>
              </a:rPr>
              <a:t> </a:t>
            </a:r>
            <a:r>
              <a:rPr lang="pt-PT" dirty="0" err="1" smtClean="0">
                <a:solidFill>
                  <a:srgbClr val="92D050"/>
                </a:solidFill>
              </a:rPr>
              <a:t>I’ve</a:t>
            </a:r>
            <a:r>
              <a:rPr lang="pt-PT" dirty="0" smtClean="0">
                <a:solidFill>
                  <a:srgbClr val="92D050"/>
                </a:solidFill>
              </a:rPr>
              <a:t> </a:t>
            </a:r>
            <a:r>
              <a:rPr lang="pt-PT" dirty="0" err="1" smtClean="0">
                <a:solidFill>
                  <a:srgbClr val="92D050"/>
                </a:solidFill>
              </a:rPr>
              <a:t>been</a:t>
            </a:r>
            <a:r>
              <a:rPr lang="pt-PT" dirty="0" smtClean="0">
                <a:solidFill>
                  <a:srgbClr val="92D050"/>
                </a:solidFill>
              </a:rPr>
              <a:t> in </a:t>
            </a:r>
            <a:r>
              <a:rPr lang="pt-PT" dirty="0" err="1" smtClean="0">
                <a:solidFill>
                  <a:srgbClr val="92D050"/>
                </a:solidFill>
              </a:rPr>
              <a:t>touch</a:t>
            </a:r>
            <a:r>
              <a:rPr lang="pt-PT" dirty="0" smtClean="0">
                <a:solidFill>
                  <a:srgbClr val="92D050"/>
                </a:solidFill>
              </a:rPr>
              <a:t> </a:t>
            </a:r>
            <a:r>
              <a:rPr lang="pt-PT" dirty="0" err="1" smtClean="0">
                <a:solidFill>
                  <a:srgbClr val="92D050"/>
                </a:solidFill>
              </a:rPr>
              <a:t>with</a:t>
            </a:r>
            <a:r>
              <a:rPr lang="pt-PT" dirty="0" smtClean="0">
                <a:solidFill>
                  <a:srgbClr val="92D050"/>
                </a:solidFill>
              </a:rPr>
              <a:t> IT </a:t>
            </a:r>
            <a:r>
              <a:rPr lang="pt-PT" dirty="0" err="1" smtClean="0">
                <a:solidFill>
                  <a:srgbClr val="92D050"/>
                </a:solidFill>
              </a:rPr>
              <a:t>tools</a:t>
            </a:r>
            <a:r>
              <a:rPr lang="pt-PT" dirty="0" smtClean="0">
                <a:solidFill>
                  <a:srgbClr val="92D050"/>
                </a:solidFill>
              </a:rPr>
              <a:t> </a:t>
            </a:r>
            <a:r>
              <a:rPr lang="pt-PT" dirty="0" err="1" smtClean="0">
                <a:solidFill>
                  <a:srgbClr val="92D050"/>
                </a:solidFill>
              </a:rPr>
              <a:t>and</a:t>
            </a:r>
            <a:r>
              <a:rPr lang="pt-PT" dirty="0" smtClean="0">
                <a:solidFill>
                  <a:srgbClr val="92D050"/>
                </a:solidFill>
              </a:rPr>
              <a:t> </a:t>
            </a:r>
            <a:r>
              <a:rPr lang="pt-PT" dirty="0" err="1" smtClean="0">
                <a:solidFill>
                  <a:srgbClr val="92D050"/>
                </a:solidFill>
              </a:rPr>
              <a:t>procedures</a:t>
            </a:r>
            <a:r>
              <a:rPr lang="pt-PT" dirty="0" smtClean="0">
                <a:solidFill>
                  <a:srgbClr val="92D050"/>
                </a:solidFill>
              </a:rPr>
              <a:t>, </a:t>
            </a:r>
            <a:r>
              <a:rPr lang="pt-PT" dirty="0" err="1" smtClean="0">
                <a:solidFill>
                  <a:srgbClr val="92D050"/>
                </a:solidFill>
              </a:rPr>
              <a:t>during</a:t>
            </a:r>
            <a:r>
              <a:rPr lang="pt-PT" dirty="0" smtClean="0">
                <a:solidFill>
                  <a:srgbClr val="92D050"/>
                </a:solidFill>
              </a:rPr>
              <a:t> </a:t>
            </a:r>
            <a:r>
              <a:rPr lang="pt-PT" dirty="0" err="1" smtClean="0">
                <a:solidFill>
                  <a:srgbClr val="92D050"/>
                </a:solidFill>
              </a:rPr>
              <a:t>my</a:t>
            </a:r>
            <a:r>
              <a:rPr lang="pt-PT" dirty="0" smtClean="0">
                <a:solidFill>
                  <a:srgbClr val="92D050"/>
                </a:solidFill>
              </a:rPr>
              <a:t> </a:t>
            </a:r>
            <a:r>
              <a:rPr lang="pt-PT" dirty="0" err="1" smtClean="0">
                <a:solidFill>
                  <a:srgbClr val="92D050"/>
                </a:solidFill>
              </a:rPr>
              <a:t>college</a:t>
            </a:r>
            <a:r>
              <a:rPr lang="pt-PT" dirty="0" smtClean="0">
                <a:solidFill>
                  <a:srgbClr val="92D050"/>
                </a:solidFill>
              </a:rPr>
              <a:t> </a:t>
            </a:r>
            <a:r>
              <a:rPr lang="pt-PT" dirty="0" err="1" smtClean="0">
                <a:solidFill>
                  <a:srgbClr val="92D050"/>
                </a:solidFill>
              </a:rPr>
              <a:t>degree</a:t>
            </a:r>
            <a:r>
              <a:rPr lang="pt-PT" dirty="0" smtClean="0">
                <a:solidFill>
                  <a:srgbClr val="92D050"/>
                </a:solidFill>
              </a:rPr>
              <a:t> in </a:t>
            </a:r>
            <a:r>
              <a:rPr lang="pt-PT" dirty="0" err="1" smtClean="0">
                <a:solidFill>
                  <a:srgbClr val="92D050"/>
                </a:solidFill>
              </a:rPr>
              <a:t>which</a:t>
            </a:r>
            <a:r>
              <a:rPr lang="pt-PT" dirty="0" smtClean="0">
                <a:solidFill>
                  <a:srgbClr val="92D050"/>
                </a:solidFill>
              </a:rPr>
              <a:t> </a:t>
            </a:r>
            <a:r>
              <a:rPr lang="pt-PT" dirty="0" err="1" smtClean="0">
                <a:solidFill>
                  <a:srgbClr val="92D050"/>
                </a:solidFill>
              </a:rPr>
              <a:t>I’ve</a:t>
            </a:r>
            <a:r>
              <a:rPr lang="pt-PT" dirty="0" smtClean="0">
                <a:solidFill>
                  <a:srgbClr val="92D050"/>
                </a:solidFill>
              </a:rPr>
              <a:t> </a:t>
            </a:r>
            <a:r>
              <a:rPr lang="pt-PT" dirty="0" err="1" smtClean="0">
                <a:solidFill>
                  <a:srgbClr val="92D050"/>
                </a:solidFill>
              </a:rPr>
              <a:t>had</a:t>
            </a:r>
            <a:r>
              <a:rPr lang="pt-PT" dirty="0" smtClean="0">
                <a:solidFill>
                  <a:srgbClr val="92D050"/>
                </a:solidFill>
              </a:rPr>
              <a:t> </a:t>
            </a:r>
            <a:r>
              <a:rPr lang="pt-PT" dirty="0" err="1" smtClean="0">
                <a:solidFill>
                  <a:srgbClr val="92D050"/>
                </a:solidFill>
              </a:rPr>
              <a:t>courses</a:t>
            </a:r>
            <a:r>
              <a:rPr lang="pt-PT" dirty="0" smtClean="0">
                <a:solidFill>
                  <a:srgbClr val="92D050"/>
                </a:solidFill>
              </a:rPr>
              <a:t> </a:t>
            </a:r>
            <a:r>
              <a:rPr lang="pt-PT" dirty="0" err="1" smtClean="0">
                <a:solidFill>
                  <a:srgbClr val="92D050"/>
                </a:solidFill>
              </a:rPr>
              <a:t>requiring</a:t>
            </a:r>
            <a:r>
              <a:rPr lang="pt-PT" dirty="0" smtClean="0">
                <a:solidFill>
                  <a:srgbClr val="92D050"/>
                </a:solidFill>
              </a:rPr>
              <a:t> </a:t>
            </a:r>
            <a:r>
              <a:rPr lang="pt-PT" dirty="0" err="1" smtClean="0">
                <a:solidFill>
                  <a:srgbClr val="92D050"/>
                </a:solidFill>
              </a:rPr>
              <a:t>the</a:t>
            </a:r>
            <a:r>
              <a:rPr lang="pt-PT" dirty="0" smtClean="0">
                <a:solidFill>
                  <a:srgbClr val="92D050"/>
                </a:solidFill>
              </a:rPr>
              <a:t> use </a:t>
            </a:r>
            <a:r>
              <a:rPr lang="pt-PT" dirty="0" err="1" smtClean="0">
                <a:solidFill>
                  <a:srgbClr val="92D050"/>
                </a:solidFill>
              </a:rPr>
              <a:t>of</a:t>
            </a:r>
            <a:r>
              <a:rPr lang="pt-PT" dirty="0" smtClean="0">
                <a:solidFill>
                  <a:srgbClr val="92D050"/>
                </a:solidFill>
              </a:rPr>
              <a:t> </a:t>
            </a:r>
            <a:r>
              <a:rPr lang="pt-PT" dirty="0" err="1" smtClean="0">
                <a:solidFill>
                  <a:srgbClr val="92D050"/>
                </a:solidFill>
              </a:rPr>
              <a:t>computer</a:t>
            </a:r>
            <a:r>
              <a:rPr lang="pt-PT" dirty="0" smtClean="0">
                <a:solidFill>
                  <a:srgbClr val="92D050"/>
                </a:solidFill>
              </a:rPr>
              <a:t> </a:t>
            </a:r>
            <a:r>
              <a:rPr lang="pt-PT" dirty="0" err="1" smtClean="0">
                <a:solidFill>
                  <a:srgbClr val="92D050"/>
                </a:solidFill>
              </a:rPr>
              <a:t>skills</a:t>
            </a:r>
            <a:r>
              <a:rPr lang="pt-PT" dirty="0" smtClean="0">
                <a:solidFill>
                  <a:srgbClr val="92D050"/>
                </a:solidFill>
              </a:rPr>
              <a:t> to management </a:t>
            </a:r>
            <a:r>
              <a:rPr lang="pt-PT" dirty="0" err="1" smtClean="0">
                <a:solidFill>
                  <a:srgbClr val="92D050"/>
                </a:solidFill>
              </a:rPr>
              <a:t>related</a:t>
            </a:r>
            <a:r>
              <a:rPr lang="pt-PT" dirty="0" smtClean="0">
                <a:solidFill>
                  <a:srgbClr val="92D050"/>
                </a:solidFill>
              </a:rPr>
              <a:t> </a:t>
            </a:r>
            <a:r>
              <a:rPr lang="pt-PT" dirty="0" err="1" smtClean="0">
                <a:solidFill>
                  <a:srgbClr val="92D050"/>
                </a:solidFill>
              </a:rPr>
              <a:t>purposes</a:t>
            </a:r>
            <a:r>
              <a:rPr lang="pt-PT" dirty="0" smtClean="0">
                <a:solidFill>
                  <a:srgbClr val="92D050"/>
                </a:solidFill>
              </a:rPr>
              <a:t>. Also, </a:t>
            </a:r>
            <a:r>
              <a:rPr lang="pt-PT" dirty="0" err="1" smtClean="0">
                <a:solidFill>
                  <a:srgbClr val="92D050"/>
                </a:solidFill>
              </a:rPr>
              <a:t>computer</a:t>
            </a:r>
            <a:r>
              <a:rPr lang="pt-PT" dirty="0" smtClean="0">
                <a:solidFill>
                  <a:srgbClr val="92D050"/>
                </a:solidFill>
              </a:rPr>
              <a:t> </a:t>
            </a:r>
            <a:r>
              <a:rPr lang="pt-PT" dirty="0" err="1" smtClean="0">
                <a:solidFill>
                  <a:srgbClr val="92D050"/>
                </a:solidFill>
              </a:rPr>
              <a:t>related</a:t>
            </a:r>
            <a:r>
              <a:rPr lang="pt-PT" dirty="0" smtClean="0">
                <a:solidFill>
                  <a:srgbClr val="92D050"/>
                </a:solidFill>
              </a:rPr>
              <a:t> </a:t>
            </a:r>
            <a:r>
              <a:rPr lang="pt-PT" dirty="0" err="1" smtClean="0">
                <a:solidFill>
                  <a:srgbClr val="92D050"/>
                </a:solidFill>
              </a:rPr>
              <a:t>activities</a:t>
            </a:r>
            <a:r>
              <a:rPr lang="pt-PT" dirty="0" smtClean="0">
                <a:solidFill>
                  <a:srgbClr val="92D050"/>
                </a:solidFill>
              </a:rPr>
              <a:t> </a:t>
            </a:r>
            <a:r>
              <a:rPr lang="pt-PT" dirty="0" err="1" smtClean="0">
                <a:solidFill>
                  <a:srgbClr val="92D050"/>
                </a:solidFill>
              </a:rPr>
              <a:t>and</a:t>
            </a:r>
            <a:r>
              <a:rPr lang="pt-PT" dirty="0" smtClean="0">
                <a:solidFill>
                  <a:srgbClr val="92D050"/>
                </a:solidFill>
              </a:rPr>
              <a:t> </a:t>
            </a:r>
            <a:r>
              <a:rPr lang="pt-PT" dirty="0" err="1" smtClean="0">
                <a:solidFill>
                  <a:srgbClr val="92D050"/>
                </a:solidFill>
              </a:rPr>
              <a:t>their</a:t>
            </a:r>
            <a:r>
              <a:rPr lang="pt-PT" dirty="0" smtClean="0">
                <a:solidFill>
                  <a:srgbClr val="92D050"/>
                </a:solidFill>
              </a:rPr>
              <a:t> </a:t>
            </a:r>
            <a:r>
              <a:rPr lang="pt-PT" dirty="0" err="1" smtClean="0">
                <a:solidFill>
                  <a:srgbClr val="92D050"/>
                </a:solidFill>
              </a:rPr>
              <a:t>development</a:t>
            </a:r>
            <a:r>
              <a:rPr lang="pt-PT" dirty="0" smtClean="0">
                <a:solidFill>
                  <a:srgbClr val="92D050"/>
                </a:solidFill>
              </a:rPr>
              <a:t> </a:t>
            </a:r>
            <a:r>
              <a:rPr lang="pt-PT" dirty="0" err="1" smtClean="0">
                <a:solidFill>
                  <a:srgbClr val="92D050"/>
                </a:solidFill>
              </a:rPr>
              <a:t>is</a:t>
            </a:r>
            <a:r>
              <a:rPr lang="pt-PT" dirty="0" smtClean="0">
                <a:solidFill>
                  <a:srgbClr val="92D050"/>
                </a:solidFill>
              </a:rPr>
              <a:t> </a:t>
            </a:r>
            <a:r>
              <a:rPr lang="pt-PT" dirty="0" err="1" smtClean="0">
                <a:solidFill>
                  <a:srgbClr val="92D050"/>
                </a:solidFill>
              </a:rPr>
              <a:t>one</a:t>
            </a:r>
            <a:r>
              <a:rPr lang="pt-PT" dirty="0" smtClean="0">
                <a:solidFill>
                  <a:srgbClr val="92D050"/>
                </a:solidFill>
              </a:rPr>
              <a:t> </a:t>
            </a:r>
            <a:r>
              <a:rPr lang="pt-PT" dirty="0" err="1" smtClean="0">
                <a:solidFill>
                  <a:srgbClr val="92D050"/>
                </a:solidFill>
              </a:rPr>
              <a:t>of</a:t>
            </a:r>
            <a:r>
              <a:rPr lang="pt-PT" dirty="0" smtClean="0">
                <a:solidFill>
                  <a:srgbClr val="92D050"/>
                </a:solidFill>
              </a:rPr>
              <a:t> </a:t>
            </a:r>
            <a:r>
              <a:rPr lang="pt-PT" dirty="0" err="1" smtClean="0">
                <a:solidFill>
                  <a:srgbClr val="92D050"/>
                </a:solidFill>
              </a:rPr>
              <a:t>my</a:t>
            </a:r>
            <a:r>
              <a:rPr lang="pt-PT" dirty="0" smtClean="0">
                <a:solidFill>
                  <a:srgbClr val="92D050"/>
                </a:solidFill>
              </a:rPr>
              <a:t> </a:t>
            </a:r>
            <a:r>
              <a:rPr lang="pt-PT" dirty="0" err="1" smtClean="0">
                <a:solidFill>
                  <a:srgbClr val="92D050"/>
                </a:solidFill>
              </a:rPr>
              <a:t>personal</a:t>
            </a:r>
            <a:r>
              <a:rPr lang="pt-PT" dirty="0" smtClean="0">
                <a:solidFill>
                  <a:srgbClr val="92D050"/>
                </a:solidFill>
              </a:rPr>
              <a:t> </a:t>
            </a:r>
            <a:r>
              <a:rPr lang="pt-PT" dirty="0" err="1" smtClean="0">
                <a:solidFill>
                  <a:srgbClr val="92D050"/>
                </a:solidFill>
              </a:rPr>
              <a:t>interests</a:t>
            </a:r>
            <a:r>
              <a:rPr lang="pt-PT" dirty="0" smtClean="0"/>
              <a:t>, </a:t>
            </a:r>
            <a:r>
              <a:rPr lang="pt-PT" dirty="0" err="1" smtClean="0">
                <a:solidFill>
                  <a:srgbClr val="7030A0"/>
                </a:solidFill>
              </a:rPr>
              <a:t>so</a:t>
            </a:r>
            <a:r>
              <a:rPr lang="pt-PT" dirty="0" smtClean="0">
                <a:solidFill>
                  <a:srgbClr val="7030A0"/>
                </a:solidFill>
              </a:rPr>
              <a:t> </a:t>
            </a:r>
            <a:r>
              <a:rPr lang="pt-PT" dirty="0" err="1" smtClean="0">
                <a:solidFill>
                  <a:srgbClr val="00B0F0"/>
                </a:solidFill>
              </a:rPr>
              <a:t>I’m</a:t>
            </a:r>
            <a:r>
              <a:rPr lang="pt-PT" dirty="0" smtClean="0">
                <a:solidFill>
                  <a:srgbClr val="00B0F0"/>
                </a:solidFill>
              </a:rPr>
              <a:t> familiar </a:t>
            </a:r>
            <a:r>
              <a:rPr lang="pt-PT" dirty="0" err="1" smtClean="0">
                <a:solidFill>
                  <a:srgbClr val="00B0F0"/>
                </a:solidFill>
              </a:rPr>
              <a:t>with</a:t>
            </a:r>
            <a:r>
              <a:rPr lang="pt-PT" dirty="0" smtClean="0">
                <a:solidFill>
                  <a:srgbClr val="00B0F0"/>
                </a:solidFill>
              </a:rPr>
              <a:t> </a:t>
            </a:r>
            <a:r>
              <a:rPr lang="pt-PT" dirty="0" err="1" smtClean="0">
                <a:solidFill>
                  <a:srgbClr val="00B0F0"/>
                </a:solidFill>
              </a:rPr>
              <a:t>them</a:t>
            </a:r>
            <a:r>
              <a:rPr lang="pt-PT" dirty="0" smtClean="0"/>
              <a:t>.</a:t>
            </a:r>
            <a:endParaRPr lang="en-GB" dirty="0"/>
          </a:p>
        </p:txBody>
      </p:sp>
      <p:sp>
        <p:nvSpPr>
          <p:cNvPr id="4" name="TextBox 3"/>
          <p:cNvSpPr txBox="1"/>
          <p:nvPr/>
        </p:nvSpPr>
        <p:spPr>
          <a:xfrm>
            <a:off x="5292080" y="1052736"/>
            <a:ext cx="3456384" cy="830997"/>
          </a:xfrm>
          <a:prstGeom prst="rect">
            <a:avLst/>
          </a:prstGeom>
          <a:solidFill>
            <a:srgbClr val="FFFF00"/>
          </a:solidFill>
        </p:spPr>
        <p:txBody>
          <a:bodyPr wrap="square" rtlCol="0">
            <a:spAutoFit/>
          </a:bodyPr>
          <a:lstStyle/>
          <a:p>
            <a:r>
              <a:rPr lang="pt-PT" sz="2400" dirty="0" smtClean="0"/>
              <a:t>INFORMAL  &amp; VAGUE LANGUAGE CHOICES</a:t>
            </a:r>
            <a:endParaRPr lang="pt-PT" sz="2400" dirty="0"/>
          </a:p>
        </p:txBody>
      </p:sp>
      <p:sp>
        <p:nvSpPr>
          <p:cNvPr id="5" name="Oval 4"/>
          <p:cNvSpPr/>
          <p:nvPr/>
        </p:nvSpPr>
        <p:spPr>
          <a:xfrm>
            <a:off x="3203848" y="2060848"/>
            <a:ext cx="3600400" cy="576064"/>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6" name="TextBox 5"/>
          <p:cNvSpPr txBox="1"/>
          <p:nvPr/>
        </p:nvSpPr>
        <p:spPr>
          <a:xfrm>
            <a:off x="6100045" y="5723964"/>
            <a:ext cx="1568299" cy="830997"/>
          </a:xfrm>
          <a:prstGeom prst="rect">
            <a:avLst/>
          </a:prstGeom>
          <a:solidFill>
            <a:srgbClr val="FFFF00"/>
          </a:solidFill>
        </p:spPr>
        <p:txBody>
          <a:bodyPr wrap="square" rtlCol="0">
            <a:spAutoFit/>
          </a:bodyPr>
          <a:lstStyle/>
          <a:p>
            <a:r>
              <a:rPr lang="pt-PT" sz="2400" dirty="0" smtClean="0"/>
              <a:t>VAGUE</a:t>
            </a:r>
          </a:p>
          <a:p>
            <a:endParaRPr lang="pt-PT" sz="2400" dirty="0"/>
          </a:p>
        </p:txBody>
      </p:sp>
      <p:sp>
        <p:nvSpPr>
          <p:cNvPr id="7" name="TextBox 6"/>
          <p:cNvSpPr txBox="1"/>
          <p:nvPr/>
        </p:nvSpPr>
        <p:spPr>
          <a:xfrm>
            <a:off x="2657275" y="5723964"/>
            <a:ext cx="2346773" cy="830997"/>
          </a:xfrm>
          <a:prstGeom prst="rect">
            <a:avLst/>
          </a:prstGeom>
          <a:solidFill>
            <a:srgbClr val="FFFF00"/>
          </a:solidFill>
        </p:spPr>
        <p:txBody>
          <a:bodyPr wrap="square" rtlCol="0">
            <a:spAutoFit/>
          </a:bodyPr>
          <a:lstStyle/>
          <a:p>
            <a:r>
              <a:rPr lang="pt-PT" sz="2400" dirty="0" smtClean="0"/>
              <a:t>+ CONCRETE, INFORMAL</a:t>
            </a:r>
            <a:endParaRPr lang="pt-PT" sz="2400" dirty="0"/>
          </a:p>
        </p:txBody>
      </p:sp>
      <p:sp>
        <p:nvSpPr>
          <p:cNvPr id="8" name="Oval 7"/>
          <p:cNvSpPr/>
          <p:nvPr/>
        </p:nvSpPr>
        <p:spPr>
          <a:xfrm>
            <a:off x="4932040" y="5085184"/>
            <a:ext cx="2736304" cy="576064"/>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9" name="Oval 8"/>
          <p:cNvSpPr/>
          <p:nvPr/>
        </p:nvSpPr>
        <p:spPr>
          <a:xfrm>
            <a:off x="4093274" y="5085184"/>
            <a:ext cx="864096" cy="576064"/>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10" name="Slide Number Placeholder 9"/>
          <p:cNvSpPr>
            <a:spLocks noGrp="1"/>
          </p:cNvSpPr>
          <p:nvPr>
            <p:ph type="sldNum" sz="quarter" idx="12"/>
          </p:nvPr>
        </p:nvSpPr>
        <p:spPr/>
        <p:txBody>
          <a:bodyPr/>
          <a:lstStyle/>
          <a:p>
            <a:fld id="{8AEAD054-9927-45A5-871A-CAABACE37F32}" type="slidenum">
              <a:rPr lang="pt-PT" smtClean="0"/>
              <a:pPr/>
              <a:t>11</a:t>
            </a:fld>
            <a:endParaRPr lang="pt-PT"/>
          </a:p>
        </p:txBody>
      </p:sp>
    </p:spTree>
    <p:extLst>
      <p:ext uri="{BB962C8B-B14F-4D97-AF65-F5344CB8AC3E}">
        <p14:creationId xmlns:p14="http://schemas.microsoft.com/office/powerpoint/2010/main" val="13873226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8"/>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PT" sz="2800" b="1" dirty="0" err="1" smtClean="0">
                <a:solidFill>
                  <a:srgbClr val="00B0F0"/>
                </a:solidFill>
              </a:rPr>
              <a:t>Reformuled</a:t>
            </a:r>
            <a:r>
              <a:rPr lang="pt-PT" sz="2800" b="1" dirty="0" smtClean="0">
                <a:solidFill>
                  <a:srgbClr val="00B0F0"/>
                </a:solidFill>
              </a:rPr>
              <a:t> </a:t>
            </a:r>
            <a:r>
              <a:rPr lang="pt-PT" sz="2800" b="1" dirty="0" err="1" smtClean="0">
                <a:solidFill>
                  <a:srgbClr val="00B0F0"/>
                </a:solidFill>
              </a:rPr>
              <a:t>text</a:t>
            </a:r>
            <a:r>
              <a:rPr lang="pt-PT" sz="2800" b="1" dirty="0" smtClean="0">
                <a:solidFill>
                  <a:srgbClr val="00B0F0"/>
                </a:solidFill>
              </a:rPr>
              <a:t> 2: </a:t>
            </a:r>
            <a:r>
              <a:rPr lang="pt-PT" sz="2800" dirty="0">
                <a:solidFill>
                  <a:srgbClr val="00B0F0"/>
                </a:solidFill>
              </a:rPr>
              <a:t>Data </a:t>
            </a:r>
            <a:r>
              <a:rPr lang="pt-PT" sz="2800" dirty="0" err="1">
                <a:solidFill>
                  <a:srgbClr val="00B0F0"/>
                </a:solidFill>
              </a:rPr>
              <a:t>analyst</a:t>
            </a:r>
            <a:endParaRPr lang="en-GB" sz="2800" b="1" dirty="0"/>
          </a:p>
        </p:txBody>
      </p:sp>
      <p:sp>
        <p:nvSpPr>
          <p:cNvPr id="3" name="Content Placeholder 2"/>
          <p:cNvSpPr>
            <a:spLocks noGrp="1"/>
          </p:cNvSpPr>
          <p:nvPr>
            <p:ph idx="1"/>
          </p:nvPr>
        </p:nvSpPr>
        <p:spPr/>
        <p:txBody>
          <a:bodyPr/>
          <a:lstStyle/>
          <a:p>
            <a:r>
              <a:rPr lang="pt-PT" sz="2800" dirty="0" smtClean="0">
                <a:solidFill>
                  <a:srgbClr val="FFC000"/>
                </a:solidFill>
              </a:rPr>
              <a:t>As </a:t>
            </a:r>
            <a:r>
              <a:rPr lang="pt-PT" sz="2800" dirty="0" err="1" smtClean="0">
                <a:solidFill>
                  <a:srgbClr val="FFC000"/>
                </a:solidFill>
              </a:rPr>
              <a:t>noted</a:t>
            </a:r>
            <a:r>
              <a:rPr lang="pt-PT" sz="2800" dirty="0" smtClean="0">
                <a:solidFill>
                  <a:srgbClr val="FFC000"/>
                </a:solidFill>
              </a:rPr>
              <a:t> </a:t>
            </a:r>
            <a:r>
              <a:rPr lang="pt-PT" sz="2800" dirty="0" err="1" smtClean="0">
                <a:solidFill>
                  <a:srgbClr val="FFC000"/>
                </a:solidFill>
              </a:rPr>
              <a:t>on</a:t>
            </a:r>
            <a:r>
              <a:rPr lang="pt-PT" sz="2800" dirty="0" smtClean="0">
                <a:solidFill>
                  <a:srgbClr val="FFC000"/>
                </a:solidFill>
              </a:rPr>
              <a:t> </a:t>
            </a:r>
            <a:r>
              <a:rPr lang="pt-PT" sz="2800" dirty="0" err="1" smtClean="0">
                <a:solidFill>
                  <a:srgbClr val="FFC000"/>
                </a:solidFill>
              </a:rPr>
              <a:t>my</a:t>
            </a:r>
            <a:r>
              <a:rPr lang="pt-PT" sz="2800" dirty="0" smtClean="0">
                <a:solidFill>
                  <a:srgbClr val="FFC000"/>
                </a:solidFill>
              </a:rPr>
              <a:t> CV, I </a:t>
            </a:r>
            <a:r>
              <a:rPr lang="pt-PT" sz="2800" dirty="0" err="1" smtClean="0">
                <a:solidFill>
                  <a:srgbClr val="FFC000"/>
                </a:solidFill>
              </a:rPr>
              <a:t>am</a:t>
            </a:r>
            <a:r>
              <a:rPr lang="pt-PT" sz="2800" dirty="0" smtClean="0">
                <a:solidFill>
                  <a:srgbClr val="FFC000"/>
                </a:solidFill>
              </a:rPr>
              <a:t> </a:t>
            </a:r>
            <a:r>
              <a:rPr lang="pt-PT" sz="2800" dirty="0" err="1" smtClean="0">
                <a:solidFill>
                  <a:srgbClr val="FFC000"/>
                </a:solidFill>
              </a:rPr>
              <a:t>currently</a:t>
            </a:r>
            <a:r>
              <a:rPr lang="pt-PT" sz="2800" dirty="0" smtClean="0">
                <a:solidFill>
                  <a:srgbClr val="FFC000"/>
                </a:solidFill>
              </a:rPr>
              <a:t> </a:t>
            </a:r>
            <a:r>
              <a:rPr lang="pt-PT" sz="2800" dirty="0" err="1" smtClean="0">
                <a:solidFill>
                  <a:srgbClr val="FFC000"/>
                </a:solidFill>
              </a:rPr>
              <a:t>completing</a:t>
            </a:r>
            <a:r>
              <a:rPr lang="pt-PT" sz="2800" dirty="0" smtClean="0">
                <a:solidFill>
                  <a:srgbClr val="FFC000"/>
                </a:solidFill>
              </a:rPr>
              <a:t> </a:t>
            </a:r>
            <a:r>
              <a:rPr lang="pt-PT" sz="2800" dirty="0" err="1" smtClean="0">
                <a:solidFill>
                  <a:srgbClr val="FFC000"/>
                </a:solidFill>
              </a:rPr>
              <a:t>the</a:t>
            </a:r>
            <a:r>
              <a:rPr lang="pt-PT" sz="2800" dirty="0" smtClean="0">
                <a:solidFill>
                  <a:srgbClr val="FFC000"/>
                </a:solidFill>
              </a:rPr>
              <a:t> final </a:t>
            </a:r>
            <a:r>
              <a:rPr lang="pt-PT" sz="2800" dirty="0" err="1" smtClean="0">
                <a:solidFill>
                  <a:srgbClr val="FFC000"/>
                </a:solidFill>
              </a:rPr>
              <a:t>year</a:t>
            </a:r>
            <a:r>
              <a:rPr lang="pt-PT" sz="2800" dirty="0" smtClean="0">
                <a:solidFill>
                  <a:srgbClr val="FFC000"/>
                </a:solidFill>
              </a:rPr>
              <a:t> </a:t>
            </a:r>
            <a:r>
              <a:rPr lang="pt-PT" sz="2800" dirty="0" err="1" smtClean="0">
                <a:solidFill>
                  <a:srgbClr val="FFC000"/>
                </a:solidFill>
              </a:rPr>
              <a:t>of</a:t>
            </a:r>
            <a:r>
              <a:rPr lang="pt-PT" sz="2800" dirty="0" smtClean="0">
                <a:solidFill>
                  <a:srgbClr val="FFC000"/>
                </a:solidFill>
              </a:rPr>
              <a:t> a management </a:t>
            </a:r>
            <a:r>
              <a:rPr lang="pt-PT" sz="2800" dirty="0" err="1" smtClean="0">
                <a:solidFill>
                  <a:srgbClr val="FFC000"/>
                </a:solidFill>
              </a:rPr>
              <a:t>degree</a:t>
            </a:r>
            <a:r>
              <a:rPr lang="pt-PT" sz="2800" dirty="0" smtClean="0"/>
              <a:t>. </a:t>
            </a:r>
            <a:r>
              <a:rPr lang="pt-PT" sz="2800" dirty="0" err="1" smtClean="0">
                <a:solidFill>
                  <a:srgbClr val="92D050"/>
                </a:solidFill>
              </a:rPr>
              <a:t>Several</a:t>
            </a:r>
            <a:r>
              <a:rPr lang="pt-PT" sz="2800" dirty="0" smtClean="0">
                <a:solidFill>
                  <a:srgbClr val="92D050"/>
                </a:solidFill>
              </a:rPr>
              <a:t> </a:t>
            </a:r>
            <a:r>
              <a:rPr lang="pt-PT" sz="2800" dirty="0" err="1" smtClean="0">
                <a:solidFill>
                  <a:srgbClr val="92D050"/>
                </a:solidFill>
              </a:rPr>
              <a:t>course</a:t>
            </a:r>
            <a:r>
              <a:rPr lang="pt-PT" sz="2800" dirty="0" smtClean="0">
                <a:solidFill>
                  <a:srgbClr val="92D050"/>
                </a:solidFill>
              </a:rPr>
              <a:t> </a:t>
            </a:r>
            <a:r>
              <a:rPr lang="pt-PT" sz="2800" dirty="0" err="1" smtClean="0">
                <a:solidFill>
                  <a:srgbClr val="92D050"/>
                </a:solidFill>
              </a:rPr>
              <a:t>units</a:t>
            </a:r>
            <a:r>
              <a:rPr lang="pt-PT" sz="2800" dirty="0" smtClean="0">
                <a:solidFill>
                  <a:srgbClr val="92D050"/>
                </a:solidFill>
              </a:rPr>
              <a:t> </a:t>
            </a:r>
            <a:r>
              <a:rPr lang="pt-PT" sz="2800" dirty="0" err="1" smtClean="0">
                <a:solidFill>
                  <a:srgbClr val="92D050"/>
                </a:solidFill>
              </a:rPr>
              <a:t>required</a:t>
            </a:r>
            <a:r>
              <a:rPr lang="pt-PT" sz="2800" dirty="0" smtClean="0">
                <a:solidFill>
                  <a:srgbClr val="92D050"/>
                </a:solidFill>
              </a:rPr>
              <a:t> </a:t>
            </a:r>
            <a:r>
              <a:rPr lang="pt-PT" sz="2800" dirty="0" err="1" smtClean="0">
                <a:solidFill>
                  <a:srgbClr val="92D050"/>
                </a:solidFill>
              </a:rPr>
              <a:t>the</a:t>
            </a:r>
            <a:r>
              <a:rPr lang="pt-PT" sz="2800" dirty="0" smtClean="0">
                <a:solidFill>
                  <a:srgbClr val="92D050"/>
                </a:solidFill>
              </a:rPr>
              <a:t> use </a:t>
            </a:r>
            <a:r>
              <a:rPr lang="pt-PT" sz="2800" dirty="0" err="1" smtClean="0">
                <a:solidFill>
                  <a:srgbClr val="92D050"/>
                </a:solidFill>
              </a:rPr>
              <a:t>of</a:t>
            </a:r>
            <a:r>
              <a:rPr lang="pt-PT" sz="2800" dirty="0" smtClean="0">
                <a:solidFill>
                  <a:srgbClr val="92D050"/>
                </a:solidFill>
              </a:rPr>
              <a:t> IT </a:t>
            </a:r>
            <a:r>
              <a:rPr lang="pt-PT" sz="2800" dirty="0" err="1" smtClean="0">
                <a:solidFill>
                  <a:srgbClr val="92D050"/>
                </a:solidFill>
              </a:rPr>
              <a:t>tools</a:t>
            </a:r>
            <a:r>
              <a:rPr lang="pt-PT" sz="2800" dirty="0" smtClean="0">
                <a:solidFill>
                  <a:srgbClr val="92D050"/>
                </a:solidFill>
              </a:rPr>
              <a:t>, </a:t>
            </a:r>
            <a:r>
              <a:rPr lang="pt-PT" sz="2800" dirty="0" err="1" smtClean="0">
                <a:solidFill>
                  <a:srgbClr val="92D050"/>
                </a:solidFill>
              </a:rPr>
              <a:t>which</a:t>
            </a:r>
            <a:r>
              <a:rPr lang="pt-PT" sz="2800" dirty="0" smtClean="0">
                <a:solidFill>
                  <a:srgbClr val="92D050"/>
                </a:solidFill>
              </a:rPr>
              <a:t>, </a:t>
            </a:r>
            <a:r>
              <a:rPr lang="pt-PT" sz="2800" dirty="0" err="1" smtClean="0">
                <a:solidFill>
                  <a:srgbClr val="92D050"/>
                </a:solidFill>
              </a:rPr>
              <a:t>together</a:t>
            </a:r>
            <a:r>
              <a:rPr lang="pt-PT" sz="2800" dirty="0" smtClean="0">
                <a:solidFill>
                  <a:srgbClr val="92D050"/>
                </a:solidFill>
              </a:rPr>
              <a:t> </a:t>
            </a:r>
            <a:r>
              <a:rPr lang="pt-PT" sz="2800" dirty="0" err="1" smtClean="0">
                <a:solidFill>
                  <a:srgbClr val="92D050"/>
                </a:solidFill>
              </a:rPr>
              <a:t>with</a:t>
            </a:r>
            <a:r>
              <a:rPr lang="pt-PT" sz="2800" dirty="0" smtClean="0">
                <a:solidFill>
                  <a:srgbClr val="92D050"/>
                </a:solidFill>
              </a:rPr>
              <a:t> </a:t>
            </a:r>
            <a:r>
              <a:rPr lang="pt-PT" sz="2800" dirty="0" err="1" smtClean="0">
                <a:solidFill>
                  <a:srgbClr val="92D050"/>
                </a:solidFill>
              </a:rPr>
              <a:t>my</a:t>
            </a:r>
            <a:r>
              <a:rPr lang="pt-PT" sz="2800" dirty="0" smtClean="0">
                <a:solidFill>
                  <a:srgbClr val="92D050"/>
                </a:solidFill>
              </a:rPr>
              <a:t> </a:t>
            </a:r>
            <a:r>
              <a:rPr lang="pt-PT" sz="2800" dirty="0" err="1" smtClean="0">
                <a:solidFill>
                  <a:srgbClr val="92D050"/>
                </a:solidFill>
              </a:rPr>
              <a:t>personal</a:t>
            </a:r>
            <a:r>
              <a:rPr lang="pt-PT" sz="2800" dirty="0" smtClean="0">
                <a:solidFill>
                  <a:srgbClr val="92D050"/>
                </a:solidFill>
              </a:rPr>
              <a:t> </a:t>
            </a:r>
            <a:r>
              <a:rPr lang="pt-PT" sz="2800" dirty="0" err="1" smtClean="0">
                <a:solidFill>
                  <a:srgbClr val="92D050"/>
                </a:solidFill>
              </a:rPr>
              <a:t>interest</a:t>
            </a:r>
            <a:r>
              <a:rPr lang="pt-PT" sz="2800" dirty="0" smtClean="0">
                <a:solidFill>
                  <a:srgbClr val="92D050"/>
                </a:solidFill>
              </a:rPr>
              <a:t> in </a:t>
            </a:r>
            <a:r>
              <a:rPr lang="pt-PT" sz="2800" dirty="0" err="1" smtClean="0">
                <a:solidFill>
                  <a:srgbClr val="92D050"/>
                </a:solidFill>
              </a:rPr>
              <a:t>computer</a:t>
            </a:r>
            <a:r>
              <a:rPr lang="pt-PT" sz="2800" dirty="0" err="1">
                <a:solidFill>
                  <a:srgbClr val="92D050"/>
                </a:solidFill>
              </a:rPr>
              <a:t>-</a:t>
            </a:r>
            <a:r>
              <a:rPr lang="pt-PT" sz="2800" dirty="0" err="1" smtClean="0">
                <a:solidFill>
                  <a:srgbClr val="92D050"/>
                </a:solidFill>
              </a:rPr>
              <a:t>related</a:t>
            </a:r>
            <a:r>
              <a:rPr lang="pt-PT" sz="2800" dirty="0" smtClean="0">
                <a:solidFill>
                  <a:srgbClr val="92D050"/>
                </a:solidFill>
              </a:rPr>
              <a:t> </a:t>
            </a:r>
            <a:r>
              <a:rPr lang="pt-PT" sz="2800" dirty="0" err="1" smtClean="0">
                <a:solidFill>
                  <a:srgbClr val="92D050"/>
                </a:solidFill>
              </a:rPr>
              <a:t>activities</a:t>
            </a:r>
            <a:r>
              <a:rPr lang="pt-PT" sz="2800" dirty="0" smtClean="0">
                <a:solidFill>
                  <a:srgbClr val="92D050"/>
                </a:solidFill>
              </a:rPr>
              <a:t> </a:t>
            </a:r>
            <a:r>
              <a:rPr lang="pt-PT" sz="2800" dirty="0" err="1" smtClean="0">
                <a:solidFill>
                  <a:srgbClr val="92D050"/>
                </a:solidFill>
              </a:rPr>
              <a:t>and</a:t>
            </a:r>
            <a:r>
              <a:rPr lang="pt-PT" sz="2800" dirty="0" smtClean="0">
                <a:solidFill>
                  <a:srgbClr val="92D050"/>
                </a:solidFill>
              </a:rPr>
              <a:t> </a:t>
            </a:r>
            <a:r>
              <a:rPr lang="pt-PT" sz="2800" dirty="0" err="1" smtClean="0">
                <a:solidFill>
                  <a:srgbClr val="92D050"/>
                </a:solidFill>
              </a:rPr>
              <a:t>their</a:t>
            </a:r>
            <a:r>
              <a:rPr lang="pt-PT" sz="2800" dirty="0" smtClean="0">
                <a:solidFill>
                  <a:srgbClr val="92D050"/>
                </a:solidFill>
              </a:rPr>
              <a:t> </a:t>
            </a:r>
            <a:r>
              <a:rPr lang="pt-PT" sz="2800" dirty="0" err="1" smtClean="0">
                <a:solidFill>
                  <a:srgbClr val="92D050"/>
                </a:solidFill>
              </a:rPr>
              <a:t>development</a:t>
            </a:r>
            <a:r>
              <a:rPr lang="pt-PT" sz="2800" dirty="0" smtClean="0"/>
              <a:t>, </a:t>
            </a:r>
            <a:r>
              <a:rPr lang="pt-PT" sz="2800" dirty="0" err="1" smtClean="0">
                <a:solidFill>
                  <a:srgbClr val="7030A0"/>
                </a:solidFill>
              </a:rPr>
              <a:t>has</a:t>
            </a:r>
            <a:r>
              <a:rPr lang="pt-PT" sz="2800" dirty="0" smtClean="0">
                <a:solidFill>
                  <a:srgbClr val="7030A0"/>
                </a:solidFill>
              </a:rPr>
              <a:t> </a:t>
            </a:r>
            <a:r>
              <a:rPr lang="pt-PT" sz="2800" dirty="0" err="1" smtClean="0">
                <a:solidFill>
                  <a:srgbClr val="7030A0"/>
                </a:solidFill>
              </a:rPr>
              <a:t>prepared</a:t>
            </a:r>
            <a:r>
              <a:rPr lang="pt-PT" sz="2800" dirty="0" smtClean="0">
                <a:solidFill>
                  <a:srgbClr val="7030A0"/>
                </a:solidFill>
              </a:rPr>
              <a:t> me</a:t>
            </a:r>
            <a:r>
              <a:rPr lang="pt-PT" sz="2800" dirty="0" smtClean="0"/>
              <a:t> for </a:t>
            </a:r>
            <a:r>
              <a:rPr lang="pt-PT" sz="2800" u="sng" dirty="0" err="1" smtClean="0">
                <a:uFill>
                  <a:solidFill>
                    <a:srgbClr val="00B0F0"/>
                  </a:solidFill>
                </a:uFill>
              </a:rPr>
              <a:t>analysing</a:t>
            </a:r>
            <a:r>
              <a:rPr lang="pt-PT" sz="2800" u="sng" dirty="0" smtClean="0">
                <a:uFill>
                  <a:solidFill>
                    <a:srgbClr val="00B0F0"/>
                  </a:solidFill>
                </a:uFill>
              </a:rPr>
              <a:t> </a:t>
            </a:r>
            <a:r>
              <a:rPr lang="pt-PT" sz="2800" u="sng" dirty="0" err="1" smtClean="0">
                <a:uFill>
                  <a:solidFill>
                    <a:srgbClr val="00B0F0"/>
                  </a:solidFill>
                </a:uFill>
              </a:rPr>
              <a:t>large</a:t>
            </a:r>
            <a:r>
              <a:rPr lang="pt-PT" sz="2800" u="sng" dirty="0" smtClean="0">
                <a:uFill>
                  <a:solidFill>
                    <a:srgbClr val="00B0F0"/>
                  </a:solidFill>
                </a:uFill>
              </a:rPr>
              <a:t> </a:t>
            </a:r>
            <a:r>
              <a:rPr lang="pt-PT" sz="2800" u="sng" dirty="0" err="1" smtClean="0">
                <a:uFill>
                  <a:solidFill>
                    <a:srgbClr val="00B0F0"/>
                  </a:solidFill>
                </a:uFill>
              </a:rPr>
              <a:t>amounts</a:t>
            </a:r>
            <a:r>
              <a:rPr lang="pt-PT" sz="2800" u="sng" dirty="0" smtClean="0">
                <a:uFill>
                  <a:solidFill>
                    <a:srgbClr val="00B0F0"/>
                  </a:solidFill>
                </a:uFill>
              </a:rPr>
              <a:t> </a:t>
            </a:r>
            <a:r>
              <a:rPr lang="pt-PT" sz="2800" u="sng" dirty="0" err="1" smtClean="0">
                <a:uFill>
                  <a:solidFill>
                    <a:srgbClr val="00B0F0"/>
                  </a:solidFill>
                </a:uFill>
              </a:rPr>
              <a:t>of</a:t>
            </a:r>
            <a:r>
              <a:rPr lang="pt-PT" sz="2800" u="sng" dirty="0" smtClean="0">
                <a:uFill>
                  <a:solidFill>
                    <a:srgbClr val="00B0F0"/>
                  </a:solidFill>
                </a:uFill>
              </a:rPr>
              <a:t> data </a:t>
            </a:r>
            <a:r>
              <a:rPr lang="pt-PT" sz="2800" u="sng" dirty="0" err="1" smtClean="0">
                <a:uFill>
                  <a:solidFill>
                    <a:srgbClr val="00B0F0"/>
                  </a:solidFill>
                </a:uFill>
              </a:rPr>
              <a:t>and</a:t>
            </a:r>
            <a:r>
              <a:rPr lang="pt-PT" sz="2800" u="sng" dirty="0" smtClean="0">
                <a:uFill>
                  <a:solidFill>
                    <a:srgbClr val="00B0F0"/>
                  </a:solidFill>
                </a:uFill>
              </a:rPr>
              <a:t> </a:t>
            </a:r>
            <a:r>
              <a:rPr lang="pt-PT" sz="2800" u="sng" dirty="0" err="1" smtClean="0">
                <a:uFill>
                  <a:solidFill>
                    <a:srgbClr val="00B0F0"/>
                  </a:solidFill>
                </a:uFill>
              </a:rPr>
              <a:t>transforming</a:t>
            </a:r>
            <a:r>
              <a:rPr lang="pt-PT" sz="2800" u="sng" dirty="0" smtClean="0">
                <a:uFill>
                  <a:solidFill>
                    <a:srgbClr val="00B0F0"/>
                  </a:solidFill>
                </a:uFill>
              </a:rPr>
              <a:t> </a:t>
            </a:r>
            <a:r>
              <a:rPr lang="pt-PT" sz="2800" u="sng" dirty="0" err="1" smtClean="0">
                <a:uFill>
                  <a:solidFill>
                    <a:srgbClr val="00B0F0"/>
                  </a:solidFill>
                </a:uFill>
              </a:rPr>
              <a:t>the</a:t>
            </a:r>
            <a:r>
              <a:rPr lang="pt-PT" sz="2800" u="sng" dirty="0" smtClean="0">
                <a:uFill>
                  <a:solidFill>
                    <a:srgbClr val="00B0F0"/>
                  </a:solidFill>
                </a:uFill>
              </a:rPr>
              <a:t> </a:t>
            </a:r>
            <a:r>
              <a:rPr lang="pt-PT" sz="2800" u="sng" dirty="0" err="1" smtClean="0">
                <a:uFill>
                  <a:solidFill>
                    <a:srgbClr val="00B0F0"/>
                  </a:solidFill>
                </a:uFill>
              </a:rPr>
              <a:t>information</a:t>
            </a:r>
            <a:r>
              <a:rPr lang="pt-PT" sz="2800" u="sng" dirty="0" smtClean="0">
                <a:uFill>
                  <a:solidFill>
                    <a:srgbClr val="00B0F0"/>
                  </a:solidFill>
                </a:uFill>
              </a:rPr>
              <a:t> </a:t>
            </a:r>
            <a:r>
              <a:rPr lang="pt-PT" sz="2800" u="sng" dirty="0" err="1" smtClean="0">
                <a:uFill>
                  <a:solidFill>
                    <a:srgbClr val="00B0F0"/>
                  </a:solidFill>
                </a:uFill>
              </a:rPr>
              <a:t>into</a:t>
            </a:r>
            <a:r>
              <a:rPr lang="pt-PT" sz="2800" u="sng" dirty="0" smtClean="0">
                <a:uFill>
                  <a:solidFill>
                    <a:srgbClr val="00B0F0"/>
                  </a:solidFill>
                </a:uFill>
              </a:rPr>
              <a:t> </a:t>
            </a:r>
            <a:r>
              <a:rPr lang="pt-PT" sz="2800" u="sng" dirty="0" err="1" smtClean="0">
                <a:uFill>
                  <a:solidFill>
                    <a:srgbClr val="00B0F0"/>
                  </a:solidFill>
                </a:uFill>
              </a:rPr>
              <a:t>tables</a:t>
            </a:r>
            <a:r>
              <a:rPr lang="pt-PT" sz="2800" u="sng" dirty="0" smtClean="0">
                <a:uFill>
                  <a:solidFill>
                    <a:srgbClr val="00B0F0"/>
                  </a:solidFill>
                </a:uFill>
              </a:rPr>
              <a:t> </a:t>
            </a:r>
            <a:r>
              <a:rPr lang="pt-PT" sz="2800" u="sng" dirty="0" err="1" smtClean="0">
                <a:uFill>
                  <a:solidFill>
                    <a:srgbClr val="00B0F0"/>
                  </a:solidFill>
                </a:uFill>
              </a:rPr>
              <a:t>and</a:t>
            </a:r>
            <a:r>
              <a:rPr lang="pt-PT" sz="2800" u="sng" dirty="0" smtClean="0">
                <a:uFill>
                  <a:solidFill>
                    <a:srgbClr val="00B0F0"/>
                  </a:solidFill>
                </a:uFill>
              </a:rPr>
              <a:t> </a:t>
            </a:r>
            <a:r>
              <a:rPr lang="pt-PT" sz="2800" u="sng" dirty="0" err="1" smtClean="0">
                <a:uFill>
                  <a:solidFill>
                    <a:srgbClr val="00B0F0"/>
                  </a:solidFill>
                </a:uFill>
              </a:rPr>
              <a:t>graphs</a:t>
            </a:r>
            <a:r>
              <a:rPr lang="pt-PT" sz="2800" u="sng" dirty="0" smtClean="0">
                <a:uFill>
                  <a:solidFill>
                    <a:srgbClr val="00B0F0"/>
                  </a:solidFill>
                </a:uFill>
              </a:rPr>
              <a:t>.</a:t>
            </a:r>
            <a:endParaRPr lang="en-GB" sz="2800" dirty="0"/>
          </a:p>
        </p:txBody>
      </p:sp>
      <p:sp>
        <p:nvSpPr>
          <p:cNvPr id="4" name="TextBox 3"/>
          <p:cNvSpPr txBox="1"/>
          <p:nvPr/>
        </p:nvSpPr>
        <p:spPr>
          <a:xfrm>
            <a:off x="925456" y="5419382"/>
            <a:ext cx="2880320" cy="830997"/>
          </a:xfrm>
          <a:prstGeom prst="rect">
            <a:avLst/>
          </a:prstGeom>
          <a:solidFill>
            <a:srgbClr val="FFFF00"/>
          </a:solidFill>
        </p:spPr>
        <p:txBody>
          <a:bodyPr wrap="square" rtlCol="0">
            <a:spAutoFit/>
          </a:bodyPr>
          <a:lstStyle/>
          <a:p>
            <a:r>
              <a:rPr lang="pt-PT" sz="2400" dirty="0" smtClean="0"/>
              <a:t>LANGUAGE MORE FORMAL</a:t>
            </a:r>
            <a:endParaRPr lang="pt-PT" sz="2400" dirty="0"/>
          </a:p>
        </p:txBody>
      </p:sp>
      <p:sp>
        <p:nvSpPr>
          <p:cNvPr id="5" name="TextBox 4"/>
          <p:cNvSpPr txBox="1"/>
          <p:nvPr/>
        </p:nvSpPr>
        <p:spPr>
          <a:xfrm>
            <a:off x="5004048" y="5373216"/>
            <a:ext cx="2952328" cy="830997"/>
          </a:xfrm>
          <a:prstGeom prst="rect">
            <a:avLst/>
          </a:prstGeom>
          <a:solidFill>
            <a:srgbClr val="FFFF00"/>
          </a:solidFill>
        </p:spPr>
        <p:txBody>
          <a:bodyPr wrap="square" rtlCol="0">
            <a:spAutoFit/>
          </a:bodyPr>
          <a:lstStyle/>
          <a:p>
            <a:r>
              <a:rPr lang="pt-PT" sz="2400" dirty="0" smtClean="0"/>
              <a:t>SPECIFIC JOB TASKS</a:t>
            </a:r>
            <a:endParaRPr lang="pt-PT" sz="2400" dirty="0"/>
          </a:p>
        </p:txBody>
      </p:sp>
      <p:sp>
        <p:nvSpPr>
          <p:cNvPr id="6" name="Oval 5"/>
          <p:cNvSpPr/>
          <p:nvPr/>
        </p:nvSpPr>
        <p:spPr>
          <a:xfrm>
            <a:off x="925456" y="3717032"/>
            <a:ext cx="7848872" cy="156145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7" name="TextBox 6"/>
          <p:cNvSpPr txBox="1"/>
          <p:nvPr/>
        </p:nvSpPr>
        <p:spPr>
          <a:xfrm>
            <a:off x="467544" y="764704"/>
            <a:ext cx="2880320" cy="830997"/>
          </a:xfrm>
          <a:prstGeom prst="rect">
            <a:avLst/>
          </a:prstGeom>
          <a:solidFill>
            <a:srgbClr val="FFFF00"/>
          </a:solidFill>
        </p:spPr>
        <p:txBody>
          <a:bodyPr wrap="square" rtlCol="0">
            <a:spAutoFit/>
          </a:bodyPr>
          <a:lstStyle/>
          <a:p>
            <a:r>
              <a:rPr lang="pt-PT" sz="2400" dirty="0" smtClean="0"/>
              <a:t>REFER THEM TO YOUR CV</a:t>
            </a:r>
            <a:endParaRPr lang="pt-PT" sz="2400" dirty="0"/>
          </a:p>
        </p:txBody>
      </p:sp>
      <p:cxnSp>
        <p:nvCxnSpPr>
          <p:cNvPr id="9" name="Straight Connector 8"/>
          <p:cNvCxnSpPr/>
          <p:nvPr/>
        </p:nvCxnSpPr>
        <p:spPr>
          <a:xfrm>
            <a:off x="755576" y="2060848"/>
            <a:ext cx="3168352" cy="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sp>
        <p:nvSpPr>
          <p:cNvPr id="8" name="Slide Number Placeholder 7"/>
          <p:cNvSpPr>
            <a:spLocks noGrp="1"/>
          </p:cNvSpPr>
          <p:nvPr>
            <p:ph type="sldNum" sz="quarter" idx="12"/>
          </p:nvPr>
        </p:nvSpPr>
        <p:spPr/>
        <p:txBody>
          <a:bodyPr/>
          <a:lstStyle/>
          <a:p>
            <a:fld id="{8AEAD054-9927-45A5-871A-CAABACE37F32}" type="slidenum">
              <a:rPr lang="pt-PT" smtClean="0"/>
              <a:pPr/>
              <a:t>12</a:t>
            </a:fld>
            <a:endParaRPr lang="pt-PT"/>
          </a:p>
        </p:txBody>
      </p:sp>
    </p:spTree>
    <p:extLst>
      <p:ext uri="{BB962C8B-B14F-4D97-AF65-F5344CB8AC3E}">
        <p14:creationId xmlns:p14="http://schemas.microsoft.com/office/powerpoint/2010/main" val="38569054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6"/>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PT" sz="2000" dirty="0" err="1">
                <a:solidFill>
                  <a:srgbClr val="00B0F0"/>
                </a:solidFill>
              </a:rPr>
              <a:t>Student</a:t>
            </a:r>
            <a:r>
              <a:rPr lang="pt-PT" sz="2000" dirty="0">
                <a:solidFill>
                  <a:srgbClr val="00B0F0"/>
                </a:solidFill>
              </a:rPr>
              <a:t> </a:t>
            </a:r>
            <a:r>
              <a:rPr lang="pt-PT" sz="2000" dirty="0" err="1">
                <a:solidFill>
                  <a:srgbClr val="00B0F0"/>
                </a:solidFill>
              </a:rPr>
              <a:t>text</a:t>
            </a:r>
            <a:r>
              <a:rPr lang="pt-PT" sz="2000" dirty="0">
                <a:solidFill>
                  <a:srgbClr val="00B0F0"/>
                </a:solidFill>
              </a:rPr>
              <a:t> 3: Data </a:t>
            </a:r>
            <a:r>
              <a:rPr lang="pt-PT" sz="2000" dirty="0" err="1">
                <a:solidFill>
                  <a:srgbClr val="00B0F0"/>
                </a:solidFill>
              </a:rPr>
              <a:t>analyst</a:t>
            </a:r>
            <a:endParaRPr lang="en-GB" sz="2000" dirty="0"/>
          </a:p>
        </p:txBody>
      </p:sp>
      <p:sp>
        <p:nvSpPr>
          <p:cNvPr id="3" name="Content Placeholder 2"/>
          <p:cNvSpPr>
            <a:spLocks noGrp="1"/>
          </p:cNvSpPr>
          <p:nvPr>
            <p:ph idx="1"/>
          </p:nvPr>
        </p:nvSpPr>
        <p:spPr/>
        <p:txBody>
          <a:bodyPr/>
          <a:lstStyle/>
          <a:p>
            <a:r>
              <a:rPr lang="pt-PT" dirty="0" smtClean="0">
                <a:solidFill>
                  <a:srgbClr val="92D050"/>
                </a:solidFill>
              </a:rPr>
              <a:t>I </a:t>
            </a:r>
            <a:r>
              <a:rPr lang="pt-PT" dirty="0" err="1" smtClean="0">
                <a:solidFill>
                  <a:srgbClr val="92D050"/>
                </a:solidFill>
              </a:rPr>
              <a:t>believe</a:t>
            </a:r>
            <a:r>
              <a:rPr lang="pt-PT" dirty="0" smtClean="0">
                <a:solidFill>
                  <a:srgbClr val="92D050"/>
                </a:solidFill>
              </a:rPr>
              <a:t> </a:t>
            </a:r>
            <a:r>
              <a:rPr lang="pt-PT" dirty="0" err="1" smtClean="0">
                <a:solidFill>
                  <a:srgbClr val="92D050"/>
                </a:solidFill>
              </a:rPr>
              <a:t>that</a:t>
            </a:r>
            <a:r>
              <a:rPr lang="pt-PT" dirty="0" smtClean="0">
                <a:solidFill>
                  <a:srgbClr val="92D050"/>
                </a:solidFill>
              </a:rPr>
              <a:t> as Portuguese </a:t>
            </a:r>
            <a:r>
              <a:rPr lang="pt-PT" dirty="0" err="1" smtClean="0">
                <a:solidFill>
                  <a:srgbClr val="92D050"/>
                </a:solidFill>
              </a:rPr>
              <a:t>is</a:t>
            </a:r>
            <a:r>
              <a:rPr lang="pt-PT" dirty="0" smtClean="0">
                <a:solidFill>
                  <a:srgbClr val="92D050"/>
                </a:solidFill>
              </a:rPr>
              <a:t> </a:t>
            </a:r>
            <a:r>
              <a:rPr lang="pt-PT" dirty="0" err="1" smtClean="0">
                <a:solidFill>
                  <a:srgbClr val="92D050"/>
                </a:solidFill>
              </a:rPr>
              <a:t>my</a:t>
            </a:r>
            <a:r>
              <a:rPr lang="pt-PT" dirty="0" smtClean="0">
                <a:solidFill>
                  <a:srgbClr val="92D050"/>
                </a:solidFill>
              </a:rPr>
              <a:t> </a:t>
            </a:r>
            <a:r>
              <a:rPr lang="pt-PT" dirty="0" err="1" smtClean="0">
                <a:solidFill>
                  <a:srgbClr val="92D050"/>
                </a:solidFill>
              </a:rPr>
              <a:t>mother</a:t>
            </a:r>
            <a:r>
              <a:rPr lang="pt-PT" dirty="0" smtClean="0">
                <a:solidFill>
                  <a:srgbClr val="92D050"/>
                </a:solidFill>
              </a:rPr>
              <a:t> </a:t>
            </a:r>
            <a:r>
              <a:rPr lang="pt-PT" dirty="0" err="1" smtClean="0">
                <a:solidFill>
                  <a:srgbClr val="92D050"/>
                </a:solidFill>
              </a:rPr>
              <a:t>tongue</a:t>
            </a:r>
            <a:r>
              <a:rPr lang="pt-PT" dirty="0" smtClean="0">
                <a:solidFill>
                  <a:srgbClr val="92D050"/>
                </a:solidFill>
              </a:rPr>
              <a:t> </a:t>
            </a:r>
            <a:r>
              <a:rPr lang="pt-PT" dirty="0" err="1" smtClean="0">
                <a:solidFill>
                  <a:srgbClr val="92D050"/>
                </a:solidFill>
              </a:rPr>
              <a:t>it</a:t>
            </a:r>
            <a:r>
              <a:rPr lang="pt-PT" dirty="0" smtClean="0">
                <a:solidFill>
                  <a:srgbClr val="92D050"/>
                </a:solidFill>
              </a:rPr>
              <a:t> </a:t>
            </a:r>
            <a:r>
              <a:rPr lang="pt-PT" dirty="0" err="1" smtClean="0">
                <a:solidFill>
                  <a:srgbClr val="92D050"/>
                </a:solidFill>
              </a:rPr>
              <a:t>will</a:t>
            </a:r>
            <a:r>
              <a:rPr lang="pt-PT" dirty="0" smtClean="0">
                <a:solidFill>
                  <a:srgbClr val="92D050"/>
                </a:solidFill>
              </a:rPr>
              <a:t> </a:t>
            </a:r>
            <a:r>
              <a:rPr lang="pt-PT" dirty="0" err="1" smtClean="0">
                <a:solidFill>
                  <a:srgbClr val="92D050"/>
                </a:solidFill>
              </a:rPr>
              <a:t>work</a:t>
            </a:r>
            <a:r>
              <a:rPr lang="pt-PT" dirty="0" smtClean="0">
                <a:solidFill>
                  <a:srgbClr val="92D050"/>
                </a:solidFill>
              </a:rPr>
              <a:t> as </a:t>
            </a:r>
            <a:r>
              <a:rPr lang="pt-PT" dirty="0" err="1" smtClean="0">
                <a:solidFill>
                  <a:srgbClr val="92D050"/>
                </a:solidFill>
              </a:rPr>
              <a:t>my</a:t>
            </a:r>
            <a:r>
              <a:rPr lang="pt-PT" dirty="0" smtClean="0">
                <a:solidFill>
                  <a:srgbClr val="92D050"/>
                </a:solidFill>
              </a:rPr>
              <a:t> </a:t>
            </a:r>
            <a:r>
              <a:rPr lang="pt-PT" dirty="0" err="1" smtClean="0">
                <a:solidFill>
                  <a:srgbClr val="92D050"/>
                </a:solidFill>
              </a:rPr>
              <a:t>advantage</a:t>
            </a:r>
            <a:r>
              <a:rPr lang="pt-PT" dirty="0" smtClean="0">
                <a:solidFill>
                  <a:srgbClr val="92D050"/>
                </a:solidFill>
              </a:rPr>
              <a:t> </a:t>
            </a:r>
            <a:r>
              <a:rPr lang="pt-PT" dirty="0" err="1" smtClean="0"/>
              <a:t>seeing</a:t>
            </a:r>
            <a:r>
              <a:rPr lang="pt-PT" dirty="0" smtClean="0"/>
              <a:t> </a:t>
            </a:r>
            <a:r>
              <a:rPr lang="pt-PT" dirty="0" err="1" smtClean="0"/>
              <a:t>it</a:t>
            </a:r>
            <a:r>
              <a:rPr lang="pt-PT" dirty="0" smtClean="0"/>
              <a:t> </a:t>
            </a:r>
            <a:r>
              <a:rPr lang="pt-PT" dirty="0" err="1" smtClean="0"/>
              <a:t>is</a:t>
            </a:r>
            <a:r>
              <a:rPr lang="pt-PT" dirty="0" smtClean="0"/>
              <a:t> </a:t>
            </a:r>
            <a:r>
              <a:rPr lang="pt-PT" dirty="0" err="1" smtClean="0"/>
              <a:t>an</a:t>
            </a:r>
            <a:r>
              <a:rPr lang="pt-PT" dirty="0" smtClean="0"/>
              <a:t> </a:t>
            </a:r>
            <a:r>
              <a:rPr lang="pt-PT" dirty="0" err="1" smtClean="0"/>
              <a:t>important</a:t>
            </a:r>
            <a:r>
              <a:rPr lang="pt-PT" dirty="0" smtClean="0"/>
              <a:t> </a:t>
            </a:r>
            <a:r>
              <a:rPr lang="pt-PT" dirty="0" err="1" smtClean="0"/>
              <a:t>skill</a:t>
            </a:r>
            <a:r>
              <a:rPr lang="pt-PT" dirty="0" smtClean="0"/>
              <a:t> </a:t>
            </a:r>
            <a:r>
              <a:rPr lang="pt-PT" dirty="0" err="1" smtClean="0"/>
              <a:t>asked</a:t>
            </a:r>
            <a:r>
              <a:rPr lang="pt-PT" dirty="0" smtClean="0"/>
              <a:t> for </a:t>
            </a:r>
          </a:p>
          <a:p>
            <a:pPr marL="0" indent="0">
              <a:buNone/>
            </a:pPr>
            <a:r>
              <a:rPr lang="pt-PT" dirty="0" smtClean="0"/>
              <a:t>   </a:t>
            </a:r>
            <a:r>
              <a:rPr lang="pt-PT" dirty="0" err="1" smtClean="0"/>
              <a:t>this</a:t>
            </a:r>
            <a:r>
              <a:rPr lang="pt-PT" dirty="0" smtClean="0"/>
              <a:t> </a:t>
            </a:r>
            <a:r>
              <a:rPr lang="pt-PT" dirty="0" err="1" smtClean="0"/>
              <a:t>position</a:t>
            </a:r>
            <a:r>
              <a:rPr lang="pt-PT" dirty="0" smtClean="0">
                <a:solidFill>
                  <a:srgbClr val="92D050"/>
                </a:solidFill>
              </a:rPr>
              <a:t>.</a:t>
            </a:r>
            <a:endParaRPr lang="en-GB" dirty="0">
              <a:solidFill>
                <a:srgbClr val="92D050"/>
              </a:solidFill>
            </a:endParaRPr>
          </a:p>
        </p:txBody>
      </p:sp>
      <p:sp>
        <p:nvSpPr>
          <p:cNvPr id="4" name="TextBox 3"/>
          <p:cNvSpPr txBox="1"/>
          <p:nvPr/>
        </p:nvSpPr>
        <p:spPr>
          <a:xfrm>
            <a:off x="1475656" y="4038163"/>
            <a:ext cx="5544616" cy="830997"/>
          </a:xfrm>
          <a:prstGeom prst="rect">
            <a:avLst/>
          </a:prstGeom>
          <a:solidFill>
            <a:srgbClr val="FFFF00"/>
          </a:solidFill>
        </p:spPr>
        <p:txBody>
          <a:bodyPr wrap="square" rtlCol="0">
            <a:spAutoFit/>
          </a:bodyPr>
          <a:lstStyle/>
          <a:p>
            <a:r>
              <a:rPr lang="pt-PT" sz="2400" dirty="0" smtClean="0"/>
              <a:t>AWKWARD AND DOESN’T SHOW HOW COMPANY CAN BENEFIT</a:t>
            </a:r>
            <a:endParaRPr lang="pt-PT" sz="2400" dirty="0"/>
          </a:p>
        </p:txBody>
      </p:sp>
      <p:sp>
        <p:nvSpPr>
          <p:cNvPr id="5" name="Oval 4"/>
          <p:cNvSpPr/>
          <p:nvPr/>
        </p:nvSpPr>
        <p:spPr>
          <a:xfrm>
            <a:off x="755576" y="3284984"/>
            <a:ext cx="2448272" cy="50405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6" name="TextBox 5"/>
          <p:cNvSpPr txBox="1"/>
          <p:nvPr/>
        </p:nvSpPr>
        <p:spPr>
          <a:xfrm>
            <a:off x="1475656" y="5229200"/>
            <a:ext cx="2016224" cy="461665"/>
          </a:xfrm>
          <a:prstGeom prst="rect">
            <a:avLst/>
          </a:prstGeom>
          <a:solidFill>
            <a:srgbClr val="FFFF00"/>
          </a:solidFill>
        </p:spPr>
        <p:txBody>
          <a:bodyPr wrap="square" rtlCol="0">
            <a:spAutoFit/>
          </a:bodyPr>
          <a:lstStyle/>
          <a:p>
            <a:r>
              <a:rPr lang="pt-PT" sz="2400" dirty="0" smtClean="0"/>
              <a:t>VAGUE</a:t>
            </a:r>
            <a:endParaRPr lang="pt-PT" sz="2400" dirty="0"/>
          </a:p>
        </p:txBody>
      </p:sp>
      <p:sp>
        <p:nvSpPr>
          <p:cNvPr id="7" name="Slide Number Placeholder 6"/>
          <p:cNvSpPr>
            <a:spLocks noGrp="1"/>
          </p:cNvSpPr>
          <p:nvPr>
            <p:ph type="sldNum" sz="quarter" idx="12"/>
          </p:nvPr>
        </p:nvSpPr>
        <p:spPr/>
        <p:txBody>
          <a:bodyPr/>
          <a:lstStyle/>
          <a:p>
            <a:fld id="{8AEAD054-9927-45A5-871A-CAABACE37F32}" type="slidenum">
              <a:rPr lang="pt-PT" smtClean="0"/>
              <a:pPr/>
              <a:t>13</a:t>
            </a:fld>
            <a:endParaRPr lang="pt-PT"/>
          </a:p>
        </p:txBody>
      </p:sp>
    </p:spTree>
    <p:extLst>
      <p:ext uri="{BB962C8B-B14F-4D97-AF65-F5344CB8AC3E}">
        <p14:creationId xmlns:p14="http://schemas.microsoft.com/office/powerpoint/2010/main" val="32089706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PT" sz="2000" dirty="0" err="1" smtClean="0">
                <a:solidFill>
                  <a:srgbClr val="00B0F0"/>
                </a:solidFill>
              </a:rPr>
              <a:t>Reformulated</a:t>
            </a:r>
            <a:r>
              <a:rPr lang="pt-PT" sz="2000" dirty="0" smtClean="0">
                <a:solidFill>
                  <a:srgbClr val="00B0F0"/>
                </a:solidFill>
              </a:rPr>
              <a:t> </a:t>
            </a:r>
            <a:r>
              <a:rPr lang="pt-PT" sz="2000" dirty="0" err="1" smtClean="0">
                <a:solidFill>
                  <a:srgbClr val="00B0F0"/>
                </a:solidFill>
              </a:rPr>
              <a:t>text</a:t>
            </a:r>
            <a:r>
              <a:rPr lang="pt-PT" sz="2000" dirty="0" smtClean="0">
                <a:solidFill>
                  <a:srgbClr val="00B0F0"/>
                </a:solidFill>
              </a:rPr>
              <a:t> </a:t>
            </a:r>
            <a:r>
              <a:rPr lang="pt-PT" sz="2000" dirty="0">
                <a:solidFill>
                  <a:srgbClr val="00B0F0"/>
                </a:solidFill>
              </a:rPr>
              <a:t>3: Data </a:t>
            </a:r>
            <a:r>
              <a:rPr lang="pt-PT" sz="2000" dirty="0" err="1">
                <a:solidFill>
                  <a:srgbClr val="00B0F0"/>
                </a:solidFill>
              </a:rPr>
              <a:t>analyst</a:t>
            </a:r>
            <a:endParaRPr lang="en-GB" sz="2000" dirty="0"/>
          </a:p>
        </p:txBody>
      </p:sp>
      <p:sp>
        <p:nvSpPr>
          <p:cNvPr id="3" name="Content Placeholder 2"/>
          <p:cNvSpPr>
            <a:spLocks noGrp="1"/>
          </p:cNvSpPr>
          <p:nvPr>
            <p:ph idx="1"/>
          </p:nvPr>
        </p:nvSpPr>
        <p:spPr/>
        <p:txBody>
          <a:bodyPr/>
          <a:lstStyle/>
          <a:p>
            <a:r>
              <a:rPr lang="pt-PT" sz="2800" dirty="0" smtClean="0">
                <a:solidFill>
                  <a:srgbClr val="92D050"/>
                </a:solidFill>
              </a:rPr>
              <a:t>As </a:t>
            </a:r>
            <a:r>
              <a:rPr lang="pt-PT" sz="2800" dirty="0">
                <a:solidFill>
                  <a:srgbClr val="92D050"/>
                </a:solidFill>
              </a:rPr>
              <a:t>a </a:t>
            </a:r>
            <a:r>
              <a:rPr lang="pt-PT" sz="2800" dirty="0" err="1">
                <a:solidFill>
                  <a:srgbClr val="92D050"/>
                </a:solidFill>
              </a:rPr>
              <a:t>native</a:t>
            </a:r>
            <a:r>
              <a:rPr lang="pt-PT" sz="2800" dirty="0">
                <a:solidFill>
                  <a:srgbClr val="92D050"/>
                </a:solidFill>
              </a:rPr>
              <a:t> speaker </a:t>
            </a:r>
            <a:r>
              <a:rPr lang="pt-PT" sz="2800" dirty="0" err="1">
                <a:solidFill>
                  <a:srgbClr val="92D050"/>
                </a:solidFill>
              </a:rPr>
              <a:t>of</a:t>
            </a:r>
            <a:r>
              <a:rPr lang="pt-PT" sz="2800" dirty="0">
                <a:solidFill>
                  <a:srgbClr val="92D050"/>
                </a:solidFill>
              </a:rPr>
              <a:t> Portuguese</a:t>
            </a:r>
            <a:r>
              <a:rPr lang="pt-PT" sz="2800" dirty="0"/>
              <a:t>, I </a:t>
            </a:r>
            <a:r>
              <a:rPr lang="pt-PT" sz="2800" dirty="0" err="1"/>
              <a:t>am</a:t>
            </a:r>
            <a:r>
              <a:rPr lang="pt-PT" sz="2800" dirty="0"/>
              <a:t> </a:t>
            </a:r>
            <a:r>
              <a:rPr lang="pt-PT" sz="2800" dirty="0" err="1" smtClean="0"/>
              <a:t>able</a:t>
            </a:r>
            <a:r>
              <a:rPr lang="pt-PT" sz="2800" dirty="0" smtClean="0"/>
              <a:t> </a:t>
            </a:r>
            <a:r>
              <a:rPr lang="pt-PT" sz="2800" dirty="0"/>
              <a:t>to </a:t>
            </a:r>
            <a:r>
              <a:rPr lang="pt-PT" sz="2800" dirty="0" err="1"/>
              <a:t>liaise</a:t>
            </a:r>
            <a:r>
              <a:rPr lang="pt-PT" sz="2800" dirty="0"/>
              <a:t> </a:t>
            </a:r>
            <a:r>
              <a:rPr lang="pt-PT" sz="2800" dirty="0" err="1"/>
              <a:t>with</a:t>
            </a:r>
            <a:r>
              <a:rPr lang="pt-PT" sz="2800" dirty="0"/>
              <a:t> </a:t>
            </a:r>
            <a:r>
              <a:rPr lang="pt-PT" sz="2800" dirty="0" smtClean="0"/>
              <a:t>teams in </a:t>
            </a:r>
            <a:r>
              <a:rPr lang="pt-PT" sz="2800" dirty="0" err="1" smtClean="0"/>
              <a:t>growing</a:t>
            </a:r>
            <a:r>
              <a:rPr lang="pt-PT" sz="2800" dirty="0" smtClean="0"/>
              <a:t> </a:t>
            </a:r>
            <a:r>
              <a:rPr lang="pt-PT" sz="2800" dirty="0" err="1" smtClean="0"/>
              <a:t>educational</a:t>
            </a:r>
            <a:r>
              <a:rPr lang="pt-PT" sz="2800" dirty="0" smtClean="0"/>
              <a:t> </a:t>
            </a:r>
            <a:r>
              <a:rPr lang="pt-PT" sz="2800" dirty="0" err="1" smtClean="0"/>
              <a:t>markets</a:t>
            </a:r>
            <a:r>
              <a:rPr lang="pt-PT" sz="2800" dirty="0" smtClean="0"/>
              <a:t> </a:t>
            </a:r>
            <a:r>
              <a:rPr lang="pt-PT" sz="2800" dirty="0" err="1" smtClean="0"/>
              <a:t>such</a:t>
            </a:r>
            <a:r>
              <a:rPr lang="pt-PT" sz="2800" dirty="0" smtClean="0"/>
              <a:t> </a:t>
            </a:r>
            <a:r>
              <a:rPr lang="pt-PT" sz="2800" dirty="0"/>
              <a:t>as </a:t>
            </a:r>
            <a:r>
              <a:rPr lang="pt-PT" sz="2800" dirty="0" err="1" smtClean="0"/>
              <a:t>Brazil</a:t>
            </a:r>
            <a:r>
              <a:rPr lang="pt-PT" sz="2800" dirty="0" smtClean="0"/>
              <a:t> </a:t>
            </a:r>
            <a:r>
              <a:rPr lang="pt-PT" sz="2800" dirty="0" err="1" smtClean="0"/>
              <a:t>and</a:t>
            </a:r>
            <a:r>
              <a:rPr lang="pt-PT" sz="2800" dirty="0" smtClean="0"/>
              <a:t> Angola.</a:t>
            </a:r>
            <a:endParaRPr lang="pt-PT" sz="2800" dirty="0"/>
          </a:p>
          <a:p>
            <a:endParaRPr lang="pt-PT" dirty="0" smtClean="0"/>
          </a:p>
          <a:p>
            <a:endParaRPr lang="en-GB" dirty="0"/>
          </a:p>
        </p:txBody>
      </p:sp>
      <p:sp>
        <p:nvSpPr>
          <p:cNvPr id="4" name="TextBox 3"/>
          <p:cNvSpPr txBox="1"/>
          <p:nvPr/>
        </p:nvSpPr>
        <p:spPr>
          <a:xfrm>
            <a:off x="4680012" y="3047287"/>
            <a:ext cx="3024336" cy="1200329"/>
          </a:xfrm>
          <a:prstGeom prst="rect">
            <a:avLst/>
          </a:prstGeom>
          <a:solidFill>
            <a:srgbClr val="FFFF00"/>
          </a:solidFill>
        </p:spPr>
        <p:txBody>
          <a:bodyPr wrap="square" rtlCol="0">
            <a:spAutoFit/>
          </a:bodyPr>
          <a:lstStyle/>
          <a:p>
            <a:r>
              <a:rPr lang="pt-PT" sz="2400" dirty="0" smtClean="0"/>
              <a:t>AWARENESS OF COMPANY BUSINESS</a:t>
            </a:r>
            <a:endParaRPr lang="pt-PT" sz="2400" dirty="0"/>
          </a:p>
        </p:txBody>
      </p:sp>
      <p:sp>
        <p:nvSpPr>
          <p:cNvPr id="5" name="Oval 4"/>
          <p:cNvSpPr/>
          <p:nvPr/>
        </p:nvSpPr>
        <p:spPr>
          <a:xfrm>
            <a:off x="3635896" y="1956583"/>
            <a:ext cx="5112568" cy="72008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6" name="Oval 5"/>
          <p:cNvSpPr/>
          <p:nvPr/>
        </p:nvSpPr>
        <p:spPr>
          <a:xfrm>
            <a:off x="683568" y="1988840"/>
            <a:ext cx="2952328" cy="720080"/>
          </a:xfrm>
          <a:prstGeom prst="ellipse">
            <a:avLst/>
          </a:prstGeom>
          <a:noFill/>
          <a:ln>
            <a:solidFill>
              <a:srgbClr val="33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7" name="TextBox 6"/>
          <p:cNvSpPr txBox="1"/>
          <p:nvPr/>
        </p:nvSpPr>
        <p:spPr>
          <a:xfrm>
            <a:off x="827584" y="3140968"/>
            <a:ext cx="3024336" cy="830997"/>
          </a:xfrm>
          <a:prstGeom prst="rect">
            <a:avLst/>
          </a:prstGeom>
          <a:solidFill>
            <a:srgbClr val="FFFF00"/>
          </a:solidFill>
        </p:spPr>
        <p:txBody>
          <a:bodyPr wrap="square" rtlCol="0">
            <a:spAutoFit/>
          </a:bodyPr>
          <a:lstStyle/>
          <a:p>
            <a:r>
              <a:rPr lang="pt-PT" sz="2400" dirty="0" smtClean="0"/>
              <a:t>AWARENESS OF JOB TASKS</a:t>
            </a:r>
            <a:endParaRPr lang="pt-PT" sz="2400" dirty="0"/>
          </a:p>
        </p:txBody>
      </p:sp>
      <p:sp>
        <p:nvSpPr>
          <p:cNvPr id="8" name="TextBox 7"/>
          <p:cNvSpPr txBox="1"/>
          <p:nvPr/>
        </p:nvSpPr>
        <p:spPr>
          <a:xfrm>
            <a:off x="2627784" y="4509120"/>
            <a:ext cx="3024336" cy="830997"/>
          </a:xfrm>
          <a:prstGeom prst="rect">
            <a:avLst/>
          </a:prstGeom>
          <a:solidFill>
            <a:srgbClr val="FFFF00"/>
          </a:solidFill>
        </p:spPr>
        <p:txBody>
          <a:bodyPr wrap="square" rtlCol="0">
            <a:spAutoFit/>
          </a:bodyPr>
          <a:lstStyle/>
          <a:p>
            <a:r>
              <a:rPr lang="pt-PT" sz="2400" dirty="0" smtClean="0"/>
              <a:t>ADDED VALUE FOR COMPANY</a:t>
            </a:r>
            <a:endParaRPr lang="pt-PT" sz="2400" dirty="0"/>
          </a:p>
        </p:txBody>
      </p:sp>
      <p:sp>
        <p:nvSpPr>
          <p:cNvPr id="9" name="Slide Number Placeholder 8"/>
          <p:cNvSpPr>
            <a:spLocks noGrp="1"/>
          </p:cNvSpPr>
          <p:nvPr>
            <p:ph type="sldNum" sz="quarter" idx="12"/>
          </p:nvPr>
        </p:nvSpPr>
        <p:spPr/>
        <p:txBody>
          <a:bodyPr/>
          <a:lstStyle/>
          <a:p>
            <a:fld id="{8AEAD054-9927-45A5-871A-CAABACE37F32}" type="slidenum">
              <a:rPr lang="pt-PT" smtClean="0"/>
              <a:pPr/>
              <a:t>14</a:t>
            </a:fld>
            <a:endParaRPr lang="pt-PT"/>
          </a:p>
        </p:txBody>
      </p:sp>
    </p:spTree>
    <p:extLst>
      <p:ext uri="{BB962C8B-B14F-4D97-AF65-F5344CB8AC3E}">
        <p14:creationId xmlns:p14="http://schemas.microsoft.com/office/powerpoint/2010/main" val="38286768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06090"/>
          </a:xfrm>
        </p:spPr>
        <p:txBody>
          <a:bodyPr/>
          <a:lstStyle/>
          <a:p>
            <a:r>
              <a:rPr lang="pt-PT" sz="2000" dirty="0" err="1">
                <a:solidFill>
                  <a:srgbClr val="00B0F0"/>
                </a:solidFill>
              </a:rPr>
              <a:t>Student</a:t>
            </a:r>
            <a:r>
              <a:rPr lang="pt-PT" sz="2000" dirty="0">
                <a:solidFill>
                  <a:srgbClr val="00B0F0"/>
                </a:solidFill>
              </a:rPr>
              <a:t> </a:t>
            </a:r>
            <a:r>
              <a:rPr lang="pt-PT" sz="2000" dirty="0" err="1">
                <a:solidFill>
                  <a:srgbClr val="00B0F0"/>
                </a:solidFill>
              </a:rPr>
              <a:t>text</a:t>
            </a:r>
            <a:r>
              <a:rPr lang="pt-PT" sz="2000" dirty="0">
                <a:solidFill>
                  <a:srgbClr val="00B0F0"/>
                </a:solidFill>
              </a:rPr>
              <a:t> 4: Data </a:t>
            </a:r>
            <a:r>
              <a:rPr lang="pt-PT" sz="2000" dirty="0" err="1">
                <a:solidFill>
                  <a:srgbClr val="00B0F0"/>
                </a:solidFill>
              </a:rPr>
              <a:t>analyst</a:t>
            </a:r>
            <a:endParaRPr lang="pt-PT" sz="2000" dirty="0"/>
          </a:p>
        </p:txBody>
      </p:sp>
      <p:sp>
        <p:nvSpPr>
          <p:cNvPr id="3" name="Content Placeholder 2"/>
          <p:cNvSpPr>
            <a:spLocks noGrp="1"/>
          </p:cNvSpPr>
          <p:nvPr>
            <p:ph idx="1"/>
          </p:nvPr>
        </p:nvSpPr>
        <p:spPr>
          <a:xfrm>
            <a:off x="539552" y="2132856"/>
            <a:ext cx="8229600" cy="3312368"/>
          </a:xfrm>
        </p:spPr>
        <p:txBody>
          <a:bodyPr/>
          <a:lstStyle/>
          <a:p>
            <a:pPr marL="0" indent="0">
              <a:buNone/>
            </a:pPr>
            <a:r>
              <a:rPr lang="en-GB" sz="2400" dirty="0" smtClean="0"/>
              <a:t>As a recent undergraduate within Business, I am very familiar with working on reports and presentations within a team. With all the teamwork, I have become a good team player who has good communication skills. Studying abroad </a:t>
            </a:r>
            <a:r>
              <a:rPr lang="en-GB" sz="2400" dirty="0"/>
              <a:t>also </a:t>
            </a:r>
            <a:r>
              <a:rPr lang="en-GB" sz="2400" dirty="0" smtClean="0"/>
              <a:t>challenge[d] my language skills, but after 3 years, I am perfectly comfortable with working in an English environment and using 3 other languages including my native language – Chinese.</a:t>
            </a:r>
          </a:p>
        </p:txBody>
      </p:sp>
      <p:sp>
        <p:nvSpPr>
          <p:cNvPr id="4" name="Slide Number Placeholder 3"/>
          <p:cNvSpPr>
            <a:spLocks noGrp="1"/>
          </p:cNvSpPr>
          <p:nvPr>
            <p:ph type="sldNum" sz="quarter" idx="12"/>
          </p:nvPr>
        </p:nvSpPr>
        <p:spPr/>
        <p:txBody>
          <a:bodyPr/>
          <a:lstStyle/>
          <a:p>
            <a:fld id="{8AEAD054-9927-45A5-871A-CAABACE37F32}" type="slidenum">
              <a:rPr lang="pt-PT" smtClean="0"/>
              <a:pPr/>
              <a:t>15</a:t>
            </a:fld>
            <a:endParaRPr lang="pt-PT"/>
          </a:p>
        </p:txBody>
      </p:sp>
    </p:spTree>
    <p:extLst>
      <p:ext uri="{BB962C8B-B14F-4D97-AF65-F5344CB8AC3E}">
        <p14:creationId xmlns:p14="http://schemas.microsoft.com/office/powerpoint/2010/main" val="218311784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06090"/>
          </a:xfrm>
        </p:spPr>
        <p:txBody>
          <a:bodyPr/>
          <a:lstStyle/>
          <a:p>
            <a:r>
              <a:rPr lang="pt-PT" sz="2000" dirty="0" err="1">
                <a:solidFill>
                  <a:srgbClr val="00B0F0"/>
                </a:solidFill>
              </a:rPr>
              <a:t>Student</a:t>
            </a:r>
            <a:r>
              <a:rPr lang="pt-PT" sz="2000" dirty="0">
                <a:solidFill>
                  <a:srgbClr val="00B0F0"/>
                </a:solidFill>
              </a:rPr>
              <a:t> </a:t>
            </a:r>
            <a:r>
              <a:rPr lang="pt-PT" sz="2000" dirty="0" err="1">
                <a:solidFill>
                  <a:srgbClr val="00B0F0"/>
                </a:solidFill>
              </a:rPr>
              <a:t>text</a:t>
            </a:r>
            <a:r>
              <a:rPr lang="pt-PT" sz="2000" dirty="0">
                <a:solidFill>
                  <a:srgbClr val="00B0F0"/>
                </a:solidFill>
              </a:rPr>
              <a:t> 4: Data </a:t>
            </a:r>
            <a:r>
              <a:rPr lang="pt-PT" sz="2000" dirty="0" err="1">
                <a:solidFill>
                  <a:srgbClr val="00B0F0"/>
                </a:solidFill>
              </a:rPr>
              <a:t>analyst</a:t>
            </a:r>
            <a:endParaRPr lang="pt-PT" sz="2000" dirty="0"/>
          </a:p>
        </p:txBody>
      </p:sp>
      <p:sp>
        <p:nvSpPr>
          <p:cNvPr id="3" name="Content Placeholder 2"/>
          <p:cNvSpPr>
            <a:spLocks noGrp="1"/>
          </p:cNvSpPr>
          <p:nvPr>
            <p:ph idx="1"/>
          </p:nvPr>
        </p:nvSpPr>
        <p:spPr>
          <a:xfrm>
            <a:off x="539552" y="2132856"/>
            <a:ext cx="8229600" cy="3312368"/>
          </a:xfrm>
        </p:spPr>
        <p:txBody>
          <a:bodyPr/>
          <a:lstStyle/>
          <a:p>
            <a:pPr marL="0" indent="0">
              <a:buNone/>
            </a:pPr>
            <a:r>
              <a:rPr lang="en-GB" sz="2400" dirty="0" smtClean="0">
                <a:solidFill>
                  <a:srgbClr val="FFC000"/>
                </a:solidFill>
              </a:rPr>
              <a:t>As a recent undergraduate within Business</a:t>
            </a:r>
            <a:r>
              <a:rPr lang="en-GB" sz="2400" dirty="0" smtClean="0"/>
              <a:t>, </a:t>
            </a:r>
            <a:r>
              <a:rPr lang="en-GB" sz="2400" dirty="0" smtClean="0">
                <a:solidFill>
                  <a:srgbClr val="3366FF"/>
                </a:solidFill>
              </a:rPr>
              <a:t>I am very familiar with working on reports and presentations within a team. With all the teamwork, I have become a good team player who has good communication skills</a:t>
            </a:r>
            <a:r>
              <a:rPr lang="en-GB" sz="2400" dirty="0" smtClean="0"/>
              <a:t>. </a:t>
            </a:r>
            <a:r>
              <a:rPr lang="en-GB" sz="2400" dirty="0" smtClean="0">
                <a:solidFill>
                  <a:srgbClr val="FFC000"/>
                </a:solidFill>
              </a:rPr>
              <a:t>Studying abroad </a:t>
            </a:r>
            <a:r>
              <a:rPr lang="en-GB" sz="2400" dirty="0">
                <a:solidFill>
                  <a:srgbClr val="FFC000"/>
                </a:solidFill>
              </a:rPr>
              <a:t>also </a:t>
            </a:r>
            <a:r>
              <a:rPr lang="en-GB" sz="2400" dirty="0" smtClean="0">
                <a:solidFill>
                  <a:srgbClr val="FFC000"/>
                </a:solidFill>
              </a:rPr>
              <a:t>challenge[d] my language skills, but after 3 years</a:t>
            </a:r>
            <a:r>
              <a:rPr lang="en-GB" sz="2400" dirty="0" smtClean="0">
                <a:solidFill>
                  <a:srgbClr val="3366FF"/>
                </a:solidFill>
              </a:rPr>
              <a:t>, I am perfectly comfortable with working in an English environment and using 3 other languages including my native language – Chinese</a:t>
            </a:r>
            <a:r>
              <a:rPr lang="en-GB" sz="2400" dirty="0" smtClean="0"/>
              <a:t>.</a:t>
            </a:r>
          </a:p>
        </p:txBody>
      </p:sp>
      <p:sp>
        <p:nvSpPr>
          <p:cNvPr id="4" name="TextBox 3"/>
          <p:cNvSpPr txBox="1"/>
          <p:nvPr/>
        </p:nvSpPr>
        <p:spPr>
          <a:xfrm>
            <a:off x="5148064" y="1055491"/>
            <a:ext cx="2992288" cy="830997"/>
          </a:xfrm>
          <a:prstGeom prst="rect">
            <a:avLst/>
          </a:prstGeom>
          <a:solidFill>
            <a:srgbClr val="FFFF00"/>
          </a:solidFill>
        </p:spPr>
        <p:txBody>
          <a:bodyPr wrap="square" rtlCol="0">
            <a:spAutoFit/>
          </a:bodyPr>
          <a:lstStyle/>
          <a:p>
            <a:r>
              <a:rPr lang="pt-PT" sz="2400" dirty="0" smtClean="0"/>
              <a:t>SKILLS DEVELOPED</a:t>
            </a:r>
            <a:endParaRPr lang="pt-PT" sz="2400" dirty="0"/>
          </a:p>
        </p:txBody>
      </p:sp>
      <p:sp>
        <p:nvSpPr>
          <p:cNvPr id="5" name="TextBox 4"/>
          <p:cNvSpPr txBox="1"/>
          <p:nvPr/>
        </p:nvSpPr>
        <p:spPr>
          <a:xfrm>
            <a:off x="1115616" y="1049276"/>
            <a:ext cx="2992288" cy="830997"/>
          </a:xfrm>
          <a:prstGeom prst="rect">
            <a:avLst/>
          </a:prstGeom>
          <a:solidFill>
            <a:srgbClr val="FFFF00"/>
          </a:solidFill>
        </p:spPr>
        <p:txBody>
          <a:bodyPr wrap="square" rtlCol="0">
            <a:spAutoFit/>
          </a:bodyPr>
          <a:lstStyle/>
          <a:p>
            <a:r>
              <a:rPr lang="pt-PT" sz="2400" dirty="0" smtClean="0"/>
              <a:t>INTRODUCES EXPERIENCE</a:t>
            </a:r>
            <a:endParaRPr lang="pt-PT" sz="2400" dirty="0"/>
          </a:p>
        </p:txBody>
      </p:sp>
      <p:sp>
        <p:nvSpPr>
          <p:cNvPr id="6" name="TextBox 5"/>
          <p:cNvSpPr txBox="1"/>
          <p:nvPr/>
        </p:nvSpPr>
        <p:spPr>
          <a:xfrm>
            <a:off x="1331640" y="5137866"/>
            <a:ext cx="2992288" cy="830997"/>
          </a:xfrm>
          <a:prstGeom prst="rect">
            <a:avLst/>
          </a:prstGeom>
          <a:solidFill>
            <a:srgbClr val="FFFF00"/>
          </a:solidFill>
        </p:spPr>
        <p:txBody>
          <a:bodyPr wrap="square" rtlCol="0">
            <a:spAutoFit/>
          </a:bodyPr>
          <a:lstStyle/>
          <a:p>
            <a:r>
              <a:rPr lang="pt-PT" sz="2400" dirty="0" smtClean="0"/>
              <a:t>LACKS LINK TO JOB/COMPANY</a:t>
            </a:r>
            <a:endParaRPr lang="pt-PT" sz="2400" dirty="0"/>
          </a:p>
        </p:txBody>
      </p:sp>
      <p:sp>
        <p:nvSpPr>
          <p:cNvPr id="7" name="TextBox 6"/>
          <p:cNvSpPr txBox="1"/>
          <p:nvPr/>
        </p:nvSpPr>
        <p:spPr>
          <a:xfrm>
            <a:off x="4788024" y="4768534"/>
            <a:ext cx="2992288" cy="1938992"/>
          </a:xfrm>
          <a:prstGeom prst="rect">
            <a:avLst/>
          </a:prstGeom>
          <a:solidFill>
            <a:srgbClr val="FFFF00"/>
          </a:solidFill>
        </p:spPr>
        <p:txBody>
          <a:bodyPr wrap="square" rtlCol="0">
            <a:spAutoFit/>
          </a:bodyPr>
          <a:lstStyle/>
          <a:p>
            <a:r>
              <a:rPr lang="pt-PT" sz="2400" dirty="0" smtClean="0"/>
              <a:t>DOESN’T MAKE THE MOST OF SKILLS – WHAT LANGUAGES? SPECIFY!</a:t>
            </a:r>
            <a:endParaRPr lang="pt-PT" sz="2400" dirty="0"/>
          </a:p>
        </p:txBody>
      </p:sp>
      <p:sp>
        <p:nvSpPr>
          <p:cNvPr id="8" name="Slide Number Placeholder 7"/>
          <p:cNvSpPr>
            <a:spLocks noGrp="1"/>
          </p:cNvSpPr>
          <p:nvPr>
            <p:ph type="sldNum" sz="quarter" idx="12"/>
          </p:nvPr>
        </p:nvSpPr>
        <p:spPr/>
        <p:txBody>
          <a:bodyPr/>
          <a:lstStyle/>
          <a:p>
            <a:fld id="{8AEAD054-9927-45A5-871A-CAABACE37F32}" type="slidenum">
              <a:rPr lang="pt-PT" smtClean="0"/>
              <a:pPr/>
              <a:t>16</a:t>
            </a:fld>
            <a:endParaRPr lang="pt-PT"/>
          </a:p>
        </p:txBody>
      </p:sp>
    </p:spTree>
    <p:extLst>
      <p:ext uri="{BB962C8B-B14F-4D97-AF65-F5344CB8AC3E}">
        <p14:creationId xmlns:p14="http://schemas.microsoft.com/office/powerpoint/2010/main" val="13528182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06090"/>
          </a:xfrm>
        </p:spPr>
        <p:txBody>
          <a:bodyPr/>
          <a:lstStyle/>
          <a:p>
            <a:r>
              <a:rPr lang="pt-PT" sz="2000" dirty="0" err="1" smtClean="0">
                <a:solidFill>
                  <a:srgbClr val="00B0F0"/>
                </a:solidFill>
              </a:rPr>
              <a:t>Reformulated</a:t>
            </a:r>
            <a:r>
              <a:rPr lang="pt-PT" sz="2000" dirty="0" smtClean="0">
                <a:solidFill>
                  <a:srgbClr val="00B0F0"/>
                </a:solidFill>
              </a:rPr>
              <a:t> </a:t>
            </a:r>
            <a:r>
              <a:rPr lang="pt-PT" sz="2000" dirty="0" err="1" smtClean="0">
                <a:solidFill>
                  <a:srgbClr val="00B0F0"/>
                </a:solidFill>
              </a:rPr>
              <a:t>text</a:t>
            </a:r>
            <a:r>
              <a:rPr lang="pt-PT" sz="2000" dirty="0" smtClean="0">
                <a:solidFill>
                  <a:srgbClr val="00B0F0"/>
                </a:solidFill>
              </a:rPr>
              <a:t> </a:t>
            </a:r>
            <a:r>
              <a:rPr lang="pt-PT" sz="2000" dirty="0">
                <a:solidFill>
                  <a:srgbClr val="00B0F0"/>
                </a:solidFill>
              </a:rPr>
              <a:t>4: Data </a:t>
            </a:r>
            <a:r>
              <a:rPr lang="pt-PT" sz="2000" dirty="0" err="1">
                <a:solidFill>
                  <a:srgbClr val="00B0F0"/>
                </a:solidFill>
              </a:rPr>
              <a:t>analyst</a:t>
            </a:r>
            <a:endParaRPr lang="pt-PT" sz="2000" dirty="0"/>
          </a:p>
        </p:txBody>
      </p:sp>
      <p:sp>
        <p:nvSpPr>
          <p:cNvPr id="3" name="Content Placeholder 2"/>
          <p:cNvSpPr>
            <a:spLocks noGrp="1"/>
          </p:cNvSpPr>
          <p:nvPr>
            <p:ph idx="1"/>
          </p:nvPr>
        </p:nvSpPr>
        <p:spPr>
          <a:xfrm>
            <a:off x="539552" y="1340768"/>
            <a:ext cx="8229600" cy="3168352"/>
          </a:xfrm>
        </p:spPr>
        <p:txBody>
          <a:bodyPr/>
          <a:lstStyle/>
          <a:p>
            <a:pPr marL="0" indent="0">
              <a:buNone/>
            </a:pPr>
            <a:r>
              <a:rPr lang="en-GB" sz="2400" dirty="0" smtClean="0">
                <a:solidFill>
                  <a:srgbClr val="FFC000"/>
                </a:solidFill>
              </a:rPr>
              <a:t>As a recent undergraduate within Business</a:t>
            </a:r>
            <a:r>
              <a:rPr lang="en-GB" sz="2400" dirty="0" smtClean="0"/>
              <a:t>, </a:t>
            </a:r>
            <a:r>
              <a:rPr lang="en-GB" sz="2400" dirty="0" smtClean="0">
                <a:solidFill>
                  <a:srgbClr val="3366FF"/>
                </a:solidFill>
              </a:rPr>
              <a:t>I am very familiar with working on reports and presentations within a team. With all the teamwork, I have become a good team player who has good communication skills</a:t>
            </a:r>
            <a:r>
              <a:rPr lang="en-GB" sz="2400" dirty="0" smtClean="0"/>
              <a:t>. </a:t>
            </a:r>
            <a:r>
              <a:rPr lang="en-GB" sz="2400" dirty="0" smtClean="0">
                <a:solidFill>
                  <a:srgbClr val="FFC000"/>
                </a:solidFill>
              </a:rPr>
              <a:t>Studying abroad </a:t>
            </a:r>
            <a:r>
              <a:rPr lang="en-GB" sz="2400" dirty="0">
                <a:solidFill>
                  <a:srgbClr val="FFC000"/>
                </a:solidFill>
              </a:rPr>
              <a:t>also </a:t>
            </a:r>
            <a:r>
              <a:rPr lang="en-GB" sz="2400" dirty="0" smtClean="0">
                <a:solidFill>
                  <a:srgbClr val="FFC000"/>
                </a:solidFill>
              </a:rPr>
              <a:t>challenge[d] my language skills, but after 3 years</a:t>
            </a:r>
            <a:r>
              <a:rPr lang="en-GB" sz="2400" dirty="0" smtClean="0">
                <a:solidFill>
                  <a:srgbClr val="3366FF"/>
                </a:solidFill>
              </a:rPr>
              <a:t>, I am perfectly comfortable with working in an English environment and using Korean, Portuguese and my native language – Chinese</a:t>
            </a:r>
            <a:r>
              <a:rPr lang="en-GB" sz="2400" dirty="0" smtClean="0"/>
              <a:t>.</a:t>
            </a:r>
          </a:p>
        </p:txBody>
      </p:sp>
      <p:sp>
        <p:nvSpPr>
          <p:cNvPr id="6" name="TextBox 5"/>
          <p:cNvSpPr txBox="1"/>
          <p:nvPr/>
        </p:nvSpPr>
        <p:spPr>
          <a:xfrm>
            <a:off x="611560" y="4725144"/>
            <a:ext cx="2992288" cy="1200329"/>
          </a:xfrm>
          <a:prstGeom prst="rect">
            <a:avLst/>
          </a:prstGeom>
          <a:solidFill>
            <a:srgbClr val="FFFF00"/>
          </a:solidFill>
        </p:spPr>
        <p:txBody>
          <a:bodyPr wrap="square" rtlCol="0">
            <a:spAutoFit/>
          </a:bodyPr>
          <a:lstStyle/>
          <a:p>
            <a:r>
              <a:rPr lang="pt-PT" sz="2400" dirty="0" smtClean="0"/>
              <a:t>LACKS LINK TO JOB TASKS /COMPANY</a:t>
            </a:r>
            <a:endParaRPr lang="pt-PT" sz="2400" dirty="0"/>
          </a:p>
        </p:txBody>
      </p:sp>
      <p:sp>
        <p:nvSpPr>
          <p:cNvPr id="7" name="TextBox 6"/>
          <p:cNvSpPr txBox="1"/>
          <p:nvPr/>
        </p:nvSpPr>
        <p:spPr>
          <a:xfrm>
            <a:off x="4644008" y="4355812"/>
            <a:ext cx="3456384" cy="1938992"/>
          </a:xfrm>
          <a:prstGeom prst="rect">
            <a:avLst/>
          </a:prstGeom>
          <a:solidFill>
            <a:srgbClr val="FFFF00"/>
          </a:solidFill>
        </p:spPr>
        <p:txBody>
          <a:bodyPr wrap="square" rtlCol="0">
            <a:spAutoFit/>
          </a:bodyPr>
          <a:lstStyle/>
          <a:p>
            <a:r>
              <a:rPr lang="pt-PT" sz="2400" dirty="0" smtClean="0"/>
              <a:t>DOESN’T MAKE THE MOST OF EXPERIENCE – STUDYING ABROAD &amp; ERASMUS</a:t>
            </a:r>
            <a:endParaRPr lang="pt-PT" sz="2400" dirty="0"/>
          </a:p>
        </p:txBody>
      </p:sp>
      <p:sp>
        <p:nvSpPr>
          <p:cNvPr id="4" name="Slide Number Placeholder 3"/>
          <p:cNvSpPr>
            <a:spLocks noGrp="1"/>
          </p:cNvSpPr>
          <p:nvPr>
            <p:ph type="sldNum" sz="quarter" idx="12"/>
          </p:nvPr>
        </p:nvSpPr>
        <p:spPr/>
        <p:txBody>
          <a:bodyPr/>
          <a:lstStyle/>
          <a:p>
            <a:fld id="{8AEAD054-9927-45A5-871A-CAABACE37F32}" type="slidenum">
              <a:rPr lang="pt-PT" smtClean="0"/>
              <a:pPr/>
              <a:t>17</a:t>
            </a:fld>
            <a:endParaRPr lang="pt-PT"/>
          </a:p>
        </p:txBody>
      </p:sp>
    </p:spTree>
    <p:extLst>
      <p:ext uri="{BB962C8B-B14F-4D97-AF65-F5344CB8AC3E}">
        <p14:creationId xmlns:p14="http://schemas.microsoft.com/office/powerpoint/2010/main" val="39452345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06090"/>
          </a:xfrm>
        </p:spPr>
        <p:txBody>
          <a:bodyPr/>
          <a:lstStyle/>
          <a:p>
            <a:r>
              <a:rPr lang="pt-PT" sz="2000" dirty="0" err="1" smtClean="0">
                <a:solidFill>
                  <a:srgbClr val="00B0F0"/>
                </a:solidFill>
              </a:rPr>
              <a:t>Reformulated</a:t>
            </a:r>
            <a:r>
              <a:rPr lang="pt-PT" sz="2000" dirty="0" smtClean="0">
                <a:solidFill>
                  <a:srgbClr val="00B0F0"/>
                </a:solidFill>
              </a:rPr>
              <a:t> </a:t>
            </a:r>
            <a:r>
              <a:rPr lang="pt-PT" sz="2000" dirty="0" err="1" smtClean="0">
                <a:solidFill>
                  <a:srgbClr val="00B0F0"/>
                </a:solidFill>
              </a:rPr>
              <a:t>text</a:t>
            </a:r>
            <a:r>
              <a:rPr lang="pt-PT" sz="2000" dirty="0" smtClean="0">
                <a:solidFill>
                  <a:srgbClr val="00B0F0"/>
                </a:solidFill>
              </a:rPr>
              <a:t> </a:t>
            </a:r>
            <a:r>
              <a:rPr lang="pt-PT" sz="2000" dirty="0">
                <a:solidFill>
                  <a:srgbClr val="00B0F0"/>
                </a:solidFill>
              </a:rPr>
              <a:t>4: Data </a:t>
            </a:r>
            <a:r>
              <a:rPr lang="pt-PT" sz="2000" dirty="0" err="1">
                <a:solidFill>
                  <a:srgbClr val="00B0F0"/>
                </a:solidFill>
              </a:rPr>
              <a:t>analyst</a:t>
            </a:r>
            <a:endParaRPr lang="pt-PT" sz="2000" dirty="0"/>
          </a:p>
        </p:txBody>
      </p:sp>
      <p:sp>
        <p:nvSpPr>
          <p:cNvPr id="3" name="Content Placeholder 2"/>
          <p:cNvSpPr>
            <a:spLocks noGrp="1"/>
          </p:cNvSpPr>
          <p:nvPr>
            <p:ph idx="1"/>
          </p:nvPr>
        </p:nvSpPr>
        <p:spPr>
          <a:xfrm>
            <a:off x="539552" y="1340768"/>
            <a:ext cx="8229600" cy="2448272"/>
          </a:xfrm>
        </p:spPr>
        <p:txBody>
          <a:bodyPr/>
          <a:lstStyle/>
          <a:p>
            <a:pPr marL="0" indent="0">
              <a:buNone/>
            </a:pPr>
            <a:r>
              <a:rPr lang="en-GB" sz="2000" dirty="0" smtClean="0">
                <a:solidFill>
                  <a:srgbClr val="FFC000"/>
                </a:solidFill>
              </a:rPr>
              <a:t>As a recent undergraduate within Business</a:t>
            </a:r>
            <a:r>
              <a:rPr lang="en-GB" sz="2000" dirty="0" smtClean="0"/>
              <a:t>, </a:t>
            </a:r>
            <a:r>
              <a:rPr lang="en-GB" sz="2000" dirty="0" smtClean="0">
                <a:solidFill>
                  <a:srgbClr val="3366FF"/>
                </a:solidFill>
              </a:rPr>
              <a:t>I am very familiar with working on reports and presentations within a team. With all the teamwork, I have become a good team player who has good communication skills</a:t>
            </a:r>
            <a:r>
              <a:rPr lang="en-GB" sz="2000" dirty="0" smtClean="0"/>
              <a:t>. </a:t>
            </a:r>
            <a:r>
              <a:rPr lang="en-GB" sz="2000" dirty="0" smtClean="0">
                <a:solidFill>
                  <a:srgbClr val="FFC000"/>
                </a:solidFill>
              </a:rPr>
              <a:t>Studying abroad </a:t>
            </a:r>
            <a:r>
              <a:rPr lang="en-GB" sz="2000" dirty="0">
                <a:solidFill>
                  <a:srgbClr val="FFC000"/>
                </a:solidFill>
              </a:rPr>
              <a:t>also </a:t>
            </a:r>
            <a:r>
              <a:rPr lang="en-GB" sz="2000" dirty="0" smtClean="0">
                <a:solidFill>
                  <a:srgbClr val="FFC000"/>
                </a:solidFill>
              </a:rPr>
              <a:t>challenge[d] my language skills, but after 3 years</a:t>
            </a:r>
            <a:r>
              <a:rPr lang="en-GB" sz="2000" dirty="0" smtClean="0">
                <a:solidFill>
                  <a:srgbClr val="3366FF"/>
                </a:solidFill>
              </a:rPr>
              <a:t>, I am perfectly comfortable with working in an English environment and using Korean, Portuguese and my native language – Chinese</a:t>
            </a:r>
            <a:r>
              <a:rPr lang="en-GB" sz="2400" dirty="0" smtClean="0"/>
              <a:t>.</a:t>
            </a:r>
          </a:p>
        </p:txBody>
      </p:sp>
      <p:sp>
        <p:nvSpPr>
          <p:cNvPr id="8" name="TextBox 7"/>
          <p:cNvSpPr txBox="1"/>
          <p:nvPr/>
        </p:nvSpPr>
        <p:spPr>
          <a:xfrm>
            <a:off x="560037" y="3284984"/>
            <a:ext cx="8064896" cy="3046988"/>
          </a:xfrm>
          <a:prstGeom prst="rect">
            <a:avLst/>
          </a:prstGeom>
          <a:noFill/>
        </p:spPr>
        <p:txBody>
          <a:bodyPr wrap="square" rtlCol="0">
            <a:spAutoFit/>
          </a:bodyPr>
          <a:lstStyle/>
          <a:p>
            <a:r>
              <a:rPr lang="pt-PT" sz="2400" dirty="0" smtClean="0"/>
              <a:t>			   In </a:t>
            </a:r>
            <a:r>
              <a:rPr lang="pt-PT" sz="2400" dirty="0" err="1" smtClean="0"/>
              <a:t>addition</a:t>
            </a:r>
            <a:r>
              <a:rPr lang="pt-PT" sz="2400" dirty="0" smtClean="0"/>
              <a:t>, </a:t>
            </a:r>
            <a:r>
              <a:rPr lang="pt-PT" sz="2400" dirty="0" err="1" smtClean="0">
                <a:solidFill>
                  <a:srgbClr val="00B050"/>
                </a:solidFill>
              </a:rPr>
              <a:t>both</a:t>
            </a:r>
            <a:r>
              <a:rPr lang="pt-PT" sz="2400" dirty="0" smtClean="0">
                <a:solidFill>
                  <a:srgbClr val="00B050"/>
                </a:solidFill>
              </a:rPr>
              <a:t> </a:t>
            </a:r>
            <a:r>
              <a:rPr lang="pt-PT" sz="2400" dirty="0" err="1" smtClean="0">
                <a:solidFill>
                  <a:srgbClr val="00B050"/>
                </a:solidFill>
              </a:rPr>
              <a:t>studying</a:t>
            </a:r>
            <a:r>
              <a:rPr lang="pt-PT" sz="2400" dirty="0" smtClean="0">
                <a:solidFill>
                  <a:srgbClr val="00B050"/>
                </a:solidFill>
              </a:rPr>
              <a:t> in </a:t>
            </a:r>
            <a:r>
              <a:rPr lang="pt-PT" sz="2400" dirty="0" err="1" smtClean="0">
                <a:solidFill>
                  <a:srgbClr val="00B050"/>
                </a:solidFill>
              </a:rPr>
              <a:t>Sweden</a:t>
            </a:r>
            <a:r>
              <a:rPr lang="pt-PT" sz="2400" dirty="0" smtClean="0">
                <a:solidFill>
                  <a:srgbClr val="00B050"/>
                </a:solidFill>
              </a:rPr>
              <a:t> </a:t>
            </a:r>
            <a:r>
              <a:rPr lang="pt-PT" sz="2400" dirty="0" err="1" smtClean="0">
                <a:solidFill>
                  <a:srgbClr val="00B050"/>
                </a:solidFill>
              </a:rPr>
              <a:t>and</a:t>
            </a:r>
            <a:r>
              <a:rPr lang="pt-PT" sz="2400" dirty="0" smtClean="0">
                <a:solidFill>
                  <a:srgbClr val="00B050"/>
                </a:solidFill>
              </a:rPr>
              <a:t> </a:t>
            </a:r>
            <a:r>
              <a:rPr lang="pt-PT" sz="2400" dirty="0" err="1" smtClean="0">
                <a:solidFill>
                  <a:srgbClr val="00B050"/>
                </a:solidFill>
              </a:rPr>
              <a:t>my</a:t>
            </a:r>
            <a:r>
              <a:rPr lang="pt-PT" sz="2400" dirty="0" smtClean="0">
                <a:solidFill>
                  <a:srgbClr val="00B050"/>
                </a:solidFill>
              </a:rPr>
              <a:t> Erasmus </a:t>
            </a:r>
            <a:r>
              <a:rPr lang="pt-PT" sz="2400" dirty="0" err="1" smtClean="0">
                <a:solidFill>
                  <a:srgbClr val="00B050"/>
                </a:solidFill>
              </a:rPr>
              <a:t>semester</a:t>
            </a:r>
            <a:r>
              <a:rPr lang="pt-PT" sz="2400" dirty="0" smtClean="0">
                <a:solidFill>
                  <a:srgbClr val="00B050"/>
                </a:solidFill>
              </a:rPr>
              <a:t> in Portugal </a:t>
            </a:r>
            <a:r>
              <a:rPr lang="pt-PT" sz="2400" dirty="0" err="1" smtClean="0">
                <a:solidFill>
                  <a:srgbClr val="7030A0"/>
                </a:solidFill>
              </a:rPr>
              <a:t>have</a:t>
            </a:r>
            <a:r>
              <a:rPr lang="pt-PT" sz="2400" dirty="0" smtClean="0">
                <a:solidFill>
                  <a:srgbClr val="7030A0"/>
                </a:solidFill>
              </a:rPr>
              <a:t> </a:t>
            </a:r>
            <a:r>
              <a:rPr lang="pt-PT" sz="2400" dirty="0" err="1" smtClean="0">
                <a:solidFill>
                  <a:srgbClr val="7030A0"/>
                </a:solidFill>
              </a:rPr>
              <a:t>made</a:t>
            </a:r>
            <a:r>
              <a:rPr lang="pt-PT" sz="2400" dirty="0" smtClean="0">
                <a:solidFill>
                  <a:srgbClr val="7030A0"/>
                </a:solidFill>
              </a:rPr>
              <a:t> me </a:t>
            </a:r>
            <a:r>
              <a:rPr lang="pt-PT" sz="2400" dirty="0" err="1" smtClean="0">
                <a:solidFill>
                  <a:srgbClr val="7030A0"/>
                </a:solidFill>
              </a:rPr>
              <a:t>aware</a:t>
            </a:r>
            <a:r>
              <a:rPr lang="pt-PT" sz="2400" dirty="0" smtClean="0">
                <a:solidFill>
                  <a:srgbClr val="7030A0"/>
                </a:solidFill>
              </a:rPr>
              <a:t> </a:t>
            </a:r>
            <a:r>
              <a:rPr lang="pt-PT" sz="2400" dirty="0" err="1" smtClean="0"/>
              <a:t>of</a:t>
            </a:r>
            <a:r>
              <a:rPr lang="pt-PT" sz="2400" dirty="0" smtClean="0"/>
              <a:t> </a:t>
            </a:r>
            <a:r>
              <a:rPr lang="pt-PT" sz="2400" dirty="0" err="1" smtClean="0">
                <a:solidFill>
                  <a:srgbClr val="3366FF"/>
                </a:solidFill>
              </a:rPr>
              <a:t>how</a:t>
            </a:r>
            <a:r>
              <a:rPr lang="pt-PT" sz="2400" dirty="0" smtClean="0">
                <a:solidFill>
                  <a:srgbClr val="3366FF"/>
                </a:solidFill>
              </a:rPr>
              <a:t> </a:t>
            </a:r>
            <a:r>
              <a:rPr lang="pt-PT" sz="2400" dirty="0" err="1" smtClean="0">
                <a:solidFill>
                  <a:srgbClr val="3366FF"/>
                </a:solidFill>
              </a:rPr>
              <a:t>learning</a:t>
            </a:r>
            <a:r>
              <a:rPr lang="pt-PT" sz="2400" dirty="0" smtClean="0">
                <a:solidFill>
                  <a:srgbClr val="3366FF"/>
                </a:solidFill>
              </a:rPr>
              <a:t> </a:t>
            </a:r>
            <a:r>
              <a:rPr lang="pt-PT" sz="2400" dirty="0" err="1" smtClean="0">
                <a:solidFill>
                  <a:srgbClr val="3366FF"/>
                </a:solidFill>
              </a:rPr>
              <a:t>materials</a:t>
            </a:r>
            <a:r>
              <a:rPr lang="pt-PT" sz="2400" dirty="0" smtClean="0">
                <a:solidFill>
                  <a:srgbClr val="3366FF"/>
                </a:solidFill>
              </a:rPr>
              <a:t> are </a:t>
            </a:r>
            <a:r>
              <a:rPr lang="pt-PT" sz="2400" dirty="0" err="1" smtClean="0">
                <a:solidFill>
                  <a:srgbClr val="3366FF"/>
                </a:solidFill>
              </a:rPr>
              <a:t>influenced</a:t>
            </a:r>
            <a:r>
              <a:rPr lang="pt-PT" sz="2400" dirty="0" smtClean="0">
                <a:solidFill>
                  <a:srgbClr val="3366FF"/>
                </a:solidFill>
              </a:rPr>
              <a:t> </a:t>
            </a:r>
            <a:r>
              <a:rPr lang="pt-PT" sz="2400" dirty="0" err="1" smtClean="0">
                <a:solidFill>
                  <a:srgbClr val="3366FF"/>
                </a:solidFill>
              </a:rPr>
              <a:t>by</a:t>
            </a:r>
            <a:r>
              <a:rPr lang="pt-PT" sz="2400" dirty="0" smtClean="0">
                <a:solidFill>
                  <a:srgbClr val="3366FF"/>
                </a:solidFill>
              </a:rPr>
              <a:t> </a:t>
            </a:r>
            <a:r>
              <a:rPr lang="pt-PT" sz="2400" dirty="0" err="1" smtClean="0">
                <a:solidFill>
                  <a:srgbClr val="3366FF"/>
                </a:solidFill>
              </a:rPr>
              <a:t>the</a:t>
            </a:r>
            <a:r>
              <a:rPr lang="pt-PT" sz="2400" dirty="0" smtClean="0">
                <a:solidFill>
                  <a:srgbClr val="3366FF"/>
                </a:solidFill>
              </a:rPr>
              <a:t> </a:t>
            </a:r>
            <a:r>
              <a:rPr lang="pt-PT" sz="2400" dirty="0" err="1" smtClean="0">
                <a:solidFill>
                  <a:srgbClr val="3366FF"/>
                </a:solidFill>
              </a:rPr>
              <a:t>culture</a:t>
            </a:r>
            <a:r>
              <a:rPr lang="pt-PT" sz="2400" dirty="0" smtClean="0">
                <a:solidFill>
                  <a:srgbClr val="3366FF"/>
                </a:solidFill>
              </a:rPr>
              <a:t> in </a:t>
            </a:r>
            <a:r>
              <a:rPr lang="pt-PT" sz="2400" dirty="0" err="1" smtClean="0">
                <a:solidFill>
                  <a:srgbClr val="3366FF"/>
                </a:solidFill>
              </a:rPr>
              <a:t>which</a:t>
            </a:r>
            <a:r>
              <a:rPr lang="pt-PT" sz="2400" dirty="0" smtClean="0">
                <a:solidFill>
                  <a:srgbClr val="3366FF"/>
                </a:solidFill>
              </a:rPr>
              <a:t> </a:t>
            </a:r>
            <a:r>
              <a:rPr lang="pt-PT" sz="2400" dirty="0" err="1" smtClean="0">
                <a:solidFill>
                  <a:srgbClr val="3366FF"/>
                </a:solidFill>
              </a:rPr>
              <a:t>they</a:t>
            </a:r>
            <a:r>
              <a:rPr lang="pt-PT" sz="2400" dirty="0" smtClean="0">
                <a:solidFill>
                  <a:srgbClr val="3366FF"/>
                </a:solidFill>
              </a:rPr>
              <a:t> are </a:t>
            </a:r>
            <a:r>
              <a:rPr lang="pt-PT" sz="2400" dirty="0" err="1" smtClean="0">
                <a:solidFill>
                  <a:srgbClr val="3366FF"/>
                </a:solidFill>
              </a:rPr>
              <a:t>embedded</a:t>
            </a:r>
            <a:r>
              <a:rPr lang="pt-PT" sz="2400" dirty="0">
                <a:solidFill>
                  <a:srgbClr val="3366FF"/>
                </a:solidFill>
              </a:rPr>
              <a:t> </a:t>
            </a:r>
            <a:r>
              <a:rPr lang="pt-PT" sz="2400" dirty="0" err="1" smtClean="0">
                <a:solidFill>
                  <a:srgbClr val="3366FF"/>
                </a:solidFill>
              </a:rPr>
              <a:t>and</a:t>
            </a:r>
            <a:r>
              <a:rPr lang="pt-PT" sz="2400" dirty="0" smtClean="0">
                <a:solidFill>
                  <a:srgbClr val="3366FF"/>
                </a:solidFill>
              </a:rPr>
              <a:t> </a:t>
            </a:r>
            <a:r>
              <a:rPr lang="pt-PT" sz="2400" dirty="0" err="1" smtClean="0">
                <a:solidFill>
                  <a:srgbClr val="3366FF"/>
                </a:solidFill>
              </a:rPr>
              <a:t>the</a:t>
            </a:r>
            <a:r>
              <a:rPr lang="pt-PT" sz="2400" dirty="0" smtClean="0">
                <a:solidFill>
                  <a:srgbClr val="3366FF"/>
                </a:solidFill>
              </a:rPr>
              <a:t> </a:t>
            </a:r>
            <a:r>
              <a:rPr lang="pt-PT" sz="2400" dirty="0" err="1" smtClean="0">
                <a:solidFill>
                  <a:srgbClr val="3366FF"/>
                </a:solidFill>
              </a:rPr>
              <a:t>need</a:t>
            </a:r>
            <a:r>
              <a:rPr lang="pt-PT" sz="2400" dirty="0" smtClean="0">
                <a:solidFill>
                  <a:srgbClr val="3366FF"/>
                </a:solidFill>
              </a:rPr>
              <a:t> for cultural </a:t>
            </a:r>
            <a:r>
              <a:rPr lang="pt-PT" sz="2400" dirty="0" err="1" smtClean="0">
                <a:solidFill>
                  <a:srgbClr val="3366FF"/>
                </a:solidFill>
              </a:rPr>
              <a:t>sensitivity</a:t>
            </a:r>
            <a:r>
              <a:rPr lang="pt-PT" sz="2400" dirty="0" smtClean="0">
                <a:solidFill>
                  <a:srgbClr val="3366FF"/>
                </a:solidFill>
              </a:rPr>
              <a:t> </a:t>
            </a:r>
            <a:r>
              <a:rPr lang="pt-PT" sz="2400" dirty="0" err="1" smtClean="0">
                <a:solidFill>
                  <a:srgbClr val="3366FF"/>
                </a:solidFill>
              </a:rPr>
              <a:t>when</a:t>
            </a:r>
            <a:r>
              <a:rPr lang="pt-PT" sz="2400" dirty="0" smtClean="0">
                <a:solidFill>
                  <a:srgbClr val="3366FF"/>
                </a:solidFill>
              </a:rPr>
              <a:t> </a:t>
            </a:r>
            <a:r>
              <a:rPr lang="pt-PT" sz="2400" dirty="0" err="1" smtClean="0">
                <a:solidFill>
                  <a:srgbClr val="3366FF"/>
                </a:solidFill>
              </a:rPr>
              <a:t>working</a:t>
            </a:r>
            <a:r>
              <a:rPr lang="pt-PT" sz="2400" dirty="0" smtClean="0">
                <a:solidFill>
                  <a:srgbClr val="3366FF"/>
                </a:solidFill>
              </a:rPr>
              <a:t> in multicultural teams</a:t>
            </a:r>
            <a:r>
              <a:rPr lang="pt-PT" sz="2400" dirty="0" smtClean="0"/>
              <a:t>. I </a:t>
            </a:r>
            <a:r>
              <a:rPr lang="pt-PT" sz="2400" dirty="0" err="1" smtClean="0"/>
              <a:t>believe</a:t>
            </a:r>
            <a:r>
              <a:rPr lang="pt-PT" sz="2400" dirty="0" smtClean="0"/>
              <a:t> </a:t>
            </a:r>
            <a:r>
              <a:rPr lang="pt-PT" sz="2400" dirty="0" err="1" smtClean="0"/>
              <a:t>that</a:t>
            </a:r>
            <a:r>
              <a:rPr lang="pt-PT" sz="2400" dirty="0" smtClean="0"/>
              <a:t> </a:t>
            </a:r>
            <a:r>
              <a:rPr lang="pt-PT" sz="2400" dirty="0" err="1" smtClean="0"/>
              <a:t>my</a:t>
            </a:r>
            <a:r>
              <a:rPr lang="pt-PT" sz="2400" dirty="0" smtClean="0"/>
              <a:t> </a:t>
            </a:r>
            <a:r>
              <a:rPr lang="pt-PT" sz="2400" dirty="0" err="1" smtClean="0"/>
              <a:t>international</a:t>
            </a:r>
            <a:r>
              <a:rPr lang="pt-PT" sz="2400" dirty="0" smtClean="0"/>
              <a:t> </a:t>
            </a:r>
            <a:r>
              <a:rPr lang="pt-PT" sz="2400" dirty="0" err="1" smtClean="0"/>
              <a:t>experience</a:t>
            </a:r>
            <a:r>
              <a:rPr lang="pt-PT" sz="2400" dirty="0" smtClean="0"/>
              <a:t> </a:t>
            </a:r>
            <a:r>
              <a:rPr lang="pt-PT" sz="2400" dirty="0" err="1" smtClean="0"/>
              <a:t>would</a:t>
            </a:r>
            <a:r>
              <a:rPr lang="pt-PT" sz="2400" dirty="0" smtClean="0"/>
              <a:t> </a:t>
            </a:r>
            <a:r>
              <a:rPr lang="pt-PT" sz="2400" dirty="0" err="1" smtClean="0"/>
              <a:t>be</a:t>
            </a:r>
            <a:r>
              <a:rPr lang="pt-PT" sz="2400" dirty="0" smtClean="0"/>
              <a:t> </a:t>
            </a:r>
            <a:r>
              <a:rPr lang="pt-PT" sz="2400" dirty="0" err="1" smtClean="0"/>
              <a:t>an</a:t>
            </a:r>
            <a:r>
              <a:rPr lang="pt-PT" sz="2400" dirty="0" smtClean="0"/>
              <a:t> </a:t>
            </a:r>
            <a:r>
              <a:rPr lang="pt-PT" sz="2400" dirty="0" err="1" smtClean="0"/>
              <a:t>asset</a:t>
            </a:r>
            <a:r>
              <a:rPr lang="pt-PT" sz="2400" dirty="0" smtClean="0"/>
              <a:t> </a:t>
            </a:r>
            <a:r>
              <a:rPr lang="pt-PT" sz="2400" dirty="0" err="1" smtClean="0"/>
              <a:t>when</a:t>
            </a:r>
            <a:r>
              <a:rPr lang="pt-PT" sz="2400" dirty="0" smtClean="0"/>
              <a:t> </a:t>
            </a:r>
            <a:r>
              <a:rPr lang="pt-PT" sz="2400" dirty="0" err="1" smtClean="0"/>
              <a:t>making</a:t>
            </a:r>
            <a:r>
              <a:rPr lang="pt-PT" sz="2400" dirty="0" smtClean="0"/>
              <a:t> </a:t>
            </a:r>
            <a:r>
              <a:rPr lang="pt-PT" sz="2400" dirty="0" err="1" smtClean="0"/>
              <a:t>presentations</a:t>
            </a:r>
            <a:r>
              <a:rPr lang="pt-PT" sz="2400" dirty="0" smtClean="0"/>
              <a:t> to </a:t>
            </a:r>
            <a:r>
              <a:rPr lang="pt-PT" sz="2400" dirty="0" err="1" smtClean="0"/>
              <a:t>and</a:t>
            </a:r>
            <a:r>
              <a:rPr lang="pt-PT" sz="2400" dirty="0" smtClean="0"/>
              <a:t> </a:t>
            </a:r>
            <a:r>
              <a:rPr lang="pt-PT" sz="2400" dirty="0" err="1" smtClean="0"/>
              <a:t>liaising</a:t>
            </a:r>
            <a:r>
              <a:rPr lang="pt-PT" sz="2400" dirty="0" smtClean="0"/>
              <a:t> </a:t>
            </a:r>
            <a:r>
              <a:rPr lang="pt-PT" sz="2400" dirty="0" err="1" smtClean="0"/>
              <a:t>with</a:t>
            </a:r>
            <a:r>
              <a:rPr lang="pt-PT" sz="2400" dirty="0" smtClean="0"/>
              <a:t> </a:t>
            </a:r>
            <a:r>
              <a:rPr lang="pt-PT" sz="2400" dirty="0" err="1" smtClean="0"/>
              <a:t>Chinese</a:t>
            </a:r>
            <a:r>
              <a:rPr lang="pt-PT" sz="2400" dirty="0" smtClean="0"/>
              <a:t>, </a:t>
            </a:r>
            <a:r>
              <a:rPr lang="pt-PT" sz="2400" dirty="0" err="1" smtClean="0"/>
              <a:t>Korean</a:t>
            </a:r>
            <a:r>
              <a:rPr lang="pt-PT" sz="2400" dirty="0" smtClean="0"/>
              <a:t> </a:t>
            </a:r>
            <a:r>
              <a:rPr lang="pt-PT" sz="2400" dirty="0" err="1" smtClean="0"/>
              <a:t>or</a:t>
            </a:r>
            <a:r>
              <a:rPr lang="pt-PT" sz="2400" dirty="0" smtClean="0"/>
              <a:t> Portuguese </a:t>
            </a:r>
            <a:r>
              <a:rPr lang="pt-PT" sz="2400" dirty="0" err="1" smtClean="0"/>
              <a:t>speaking</a:t>
            </a:r>
            <a:r>
              <a:rPr lang="pt-PT" sz="2400" dirty="0" smtClean="0"/>
              <a:t> teams.</a:t>
            </a:r>
            <a:endParaRPr lang="pt-PT" sz="2400" dirty="0"/>
          </a:p>
        </p:txBody>
      </p:sp>
      <p:sp>
        <p:nvSpPr>
          <p:cNvPr id="4" name="Slide Number Placeholder 3"/>
          <p:cNvSpPr>
            <a:spLocks noGrp="1"/>
          </p:cNvSpPr>
          <p:nvPr>
            <p:ph type="sldNum" sz="quarter" idx="12"/>
          </p:nvPr>
        </p:nvSpPr>
        <p:spPr/>
        <p:txBody>
          <a:bodyPr/>
          <a:lstStyle/>
          <a:p>
            <a:fld id="{8AEAD054-9927-45A5-871A-CAABACE37F32}" type="slidenum">
              <a:rPr lang="pt-PT" smtClean="0"/>
              <a:pPr/>
              <a:t>18</a:t>
            </a:fld>
            <a:endParaRPr lang="pt-PT"/>
          </a:p>
        </p:txBody>
      </p:sp>
    </p:spTree>
    <p:extLst>
      <p:ext uri="{BB962C8B-B14F-4D97-AF65-F5344CB8AC3E}">
        <p14:creationId xmlns:p14="http://schemas.microsoft.com/office/powerpoint/2010/main" val="169209070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06090"/>
          </a:xfrm>
        </p:spPr>
        <p:txBody>
          <a:bodyPr/>
          <a:lstStyle/>
          <a:p>
            <a:r>
              <a:rPr lang="pt-PT" sz="2000" dirty="0" err="1" smtClean="0">
                <a:solidFill>
                  <a:srgbClr val="00B0F0"/>
                </a:solidFill>
              </a:rPr>
              <a:t>Reformulated</a:t>
            </a:r>
            <a:r>
              <a:rPr lang="pt-PT" sz="2000" dirty="0" smtClean="0">
                <a:solidFill>
                  <a:srgbClr val="00B0F0"/>
                </a:solidFill>
              </a:rPr>
              <a:t> </a:t>
            </a:r>
            <a:r>
              <a:rPr lang="pt-PT" sz="2000" dirty="0" err="1" smtClean="0">
                <a:solidFill>
                  <a:srgbClr val="00B0F0"/>
                </a:solidFill>
              </a:rPr>
              <a:t>text</a:t>
            </a:r>
            <a:r>
              <a:rPr lang="pt-PT" sz="2000" dirty="0" smtClean="0">
                <a:solidFill>
                  <a:srgbClr val="00B0F0"/>
                </a:solidFill>
              </a:rPr>
              <a:t> </a:t>
            </a:r>
            <a:r>
              <a:rPr lang="pt-PT" sz="2000" dirty="0">
                <a:solidFill>
                  <a:srgbClr val="00B0F0"/>
                </a:solidFill>
              </a:rPr>
              <a:t>4: Data </a:t>
            </a:r>
            <a:r>
              <a:rPr lang="pt-PT" sz="2000" dirty="0" err="1">
                <a:solidFill>
                  <a:srgbClr val="00B0F0"/>
                </a:solidFill>
              </a:rPr>
              <a:t>analyst</a:t>
            </a:r>
            <a:endParaRPr lang="pt-PT" sz="2000" dirty="0"/>
          </a:p>
        </p:txBody>
      </p:sp>
      <p:sp>
        <p:nvSpPr>
          <p:cNvPr id="6" name="TextBox 5"/>
          <p:cNvSpPr txBox="1"/>
          <p:nvPr/>
        </p:nvSpPr>
        <p:spPr>
          <a:xfrm>
            <a:off x="313285" y="1412071"/>
            <a:ext cx="2992288" cy="830997"/>
          </a:xfrm>
          <a:prstGeom prst="rect">
            <a:avLst/>
          </a:prstGeom>
          <a:solidFill>
            <a:srgbClr val="FFFF00"/>
          </a:solidFill>
        </p:spPr>
        <p:txBody>
          <a:bodyPr wrap="square" rtlCol="0">
            <a:spAutoFit/>
          </a:bodyPr>
          <a:lstStyle/>
          <a:p>
            <a:r>
              <a:rPr lang="pt-PT" sz="2400" dirty="0" smtClean="0"/>
              <a:t>SHOWS HOW CAN ADD VALUE</a:t>
            </a:r>
            <a:endParaRPr lang="pt-PT" sz="2400" dirty="0"/>
          </a:p>
        </p:txBody>
      </p:sp>
      <p:sp>
        <p:nvSpPr>
          <p:cNvPr id="7" name="TextBox 6"/>
          <p:cNvSpPr txBox="1"/>
          <p:nvPr/>
        </p:nvSpPr>
        <p:spPr>
          <a:xfrm>
            <a:off x="5292080" y="682522"/>
            <a:ext cx="3456384" cy="1569660"/>
          </a:xfrm>
          <a:prstGeom prst="rect">
            <a:avLst/>
          </a:prstGeom>
          <a:solidFill>
            <a:srgbClr val="FFFF00"/>
          </a:solidFill>
        </p:spPr>
        <p:txBody>
          <a:bodyPr wrap="square" rtlCol="0">
            <a:spAutoFit/>
          </a:bodyPr>
          <a:lstStyle/>
          <a:p>
            <a:r>
              <a:rPr lang="pt-PT" sz="2400" dirty="0" smtClean="0"/>
              <a:t>DEMONSTRATES COMPANY AND JOB TASK AWARENESS</a:t>
            </a:r>
          </a:p>
          <a:p>
            <a:r>
              <a:rPr lang="pt-PT" sz="2400" dirty="0" smtClean="0"/>
              <a:t>(TAILORED)</a:t>
            </a:r>
            <a:endParaRPr lang="pt-PT" sz="2400" dirty="0"/>
          </a:p>
        </p:txBody>
      </p:sp>
      <p:sp>
        <p:nvSpPr>
          <p:cNvPr id="8" name="TextBox 7"/>
          <p:cNvSpPr txBox="1"/>
          <p:nvPr/>
        </p:nvSpPr>
        <p:spPr>
          <a:xfrm>
            <a:off x="395536" y="2182212"/>
            <a:ext cx="8064896" cy="3046988"/>
          </a:xfrm>
          <a:prstGeom prst="rect">
            <a:avLst/>
          </a:prstGeom>
          <a:noFill/>
        </p:spPr>
        <p:txBody>
          <a:bodyPr wrap="square" rtlCol="0">
            <a:spAutoFit/>
          </a:bodyPr>
          <a:lstStyle/>
          <a:p>
            <a:r>
              <a:rPr lang="pt-PT" sz="2400" dirty="0" smtClean="0"/>
              <a:t>			   In </a:t>
            </a:r>
            <a:r>
              <a:rPr lang="pt-PT" sz="2400" dirty="0" err="1" smtClean="0"/>
              <a:t>addition</a:t>
            </a:r>
            <a:r>
              <a:rPr lang="pt-PT" sz="2400" dirty="0" smtClean="0"/>
              <a:t>, </a:t>
            </a:r>
            <a:r>
              <a:rPr lang="pt-PT" sz="2400" dirty="0" err="1" smtClean="0">
                <a:solidFill>
                  <a:srgbClr val="00B050"/>
                </a:solidFill>
              </a:rPr>
              <a:t>both</a:t>
            </a:r>
            <a:r>
              <a:rPr lang="pt-PT" sz="2400" dirty="0" smtClean="0">
                <a:solidFill>
                  <a:srgbClr val="00B050"/>
                </a:solidFill>
              </a:rPr>
              <a:t> </a:t>
            </a:r>
            <a:r>
              <a:rPr lang="pt-PT" sz="2400" dirty="0" err="1" smtClean="0">
                <a:solidFill>
                  <a:srgbClr val="00B050"/>
                </a:solidFill>
              </a:rPr>
              <a:t>studying</a:t>
            </a:r>
            <a:r>
              <a:rPr lang="pt-PT" sz="2400" dirty="0" smtClean="0">
                <a:solidFill>
                  <a:srgbClr val="00B050"/>
                </a:solidFill>
              </a:rPr>
              <a:t> in </a:t>
            </a:r>
            <a:r>
              <a:rPr lang="pt-PT" sz="2400" dirty="0" err="1" smtClean="0">
                <a:solidFill>
                  <a:srgbClr val="00B050"/>
                </a:solidFill>
              </a:rPr>
              <a:t>Sweden</a:t>
            </a:r>
            <a:r>
              <a:rPr lang="pt-PT" sz="2400" dirty="0" smtClean="0">
                <a:solidFill>
                  <a:srgbClr val="00B050"/>
                </a:solidFill>
              </a:rPr>
              <a:t> </a:t>
            </a:r>
            <a:r>
              <a:rPr lang="pt-PT" sz="2400" dirty="0" err="1" smtClean="0">
                <a:solidFill>
                  <a:srgbClr val="00B050"/>
                </a:solidFill>
              </a:rPr>
              <a:t>and</a:t>
            </a:r>
            <a:r>
              <a:rPr lang="pt-PT" sz="2400" dirty="0" smtClean="0">
                <a:solidFill>
                  <a:srgbClr val="00B050"/>
                </a:solidFill>
              </a:rPr>
              <a:t> </a:t>
            </a:r>
            <a:r>
              <a:rPr lang="pt-PT" sz="2400" dirty="0" err="1" smtClean="0">
                <a:solidFill>
                  <a:srgbClr val="00B050"/>
                </a:solidFill>
              </a:rPr>
              <a:t>my</a:t>
            </a:r>
            <a:r>
              <a:rPr lang="pt-PT" sz="2400" dirty="0" smtClean="0">
                <a:solidFill>
                  <a:srgbClr val="00B050"/>
                </a:solidFill>
              </a:rPr>
              <a:t> Erasmus </a:t>
            </a:r>
            <a:r>
              <a:rPr lang="pt-PT" sz="2400" dirty="0" err="1" smtClean="0">
                <a:solidFill>
                  <a:srgbClr val="00B050"/>
                </a:solidFill>
              </a:rPr>
              <a:t>semester</a:t>
            </a:r>
            <a:r>
              <a:rPr lang="pt-PT" sz="2400" dirty="0" smtClean="0">
                <a:solidFill>
                  <a:srgbClr val="00B050"/>
                </a:solidFill>
              </a:rPr>
              <a:t> in Portugal </a:t>
            </a:r>
            <a:r>
              <a:rPr lang="pt-PT" sz="2400" dirty="0" err="1" smtClean="0">
                <a:solidFill>
                  <a:srgbClr val="7030A0"/>
                </a:solidFill>
              </a:rPr>
              <a:t>have</a:t>
            </a:r>
            <a:r>
              <a:rPr lang="pt-PT" sz="2400" dirty="0" smtClean="0">
                <a:solidFill>
                  <a:srgbClr val="7030A0"/>
                </a:solidFill>
              </a:rPr>
              <a:t> </a:t>
            </a:r>
            <a:r>
              <a:rPr lang="pt-PT" sz="2400" dirty="0" err="1" smtClean="0">
                <a:solidFill>
                  <a:srgbClr val="7030A0"/>
                </a:solidFill>
              </a:rPr>
              <a:t>made</a:t>
            </a:r>
            <a:r>
              <a:rPr lang="pt-PT" sz="2400" dirty="0" smtClean="0">
                <a:solidFill>
                  <a:srgbClr val="7030A0"/>
                </a:solidFill>
              </a:rPr>
              <a:t> me </a:t>
            </a:r>
            <a:r>
              <a:rPr lang="pt-PT" sz="2400" dirty="0" err="1" smtClean="0">
                <a:solidFill>
                  <a:srgbClr val="7030A0"/>
                </a:solidFill>
              </a:rPr>
              <a:t>aware</a:t>
            </a:r>
            <a:r>
              <a:rPr lang="pt-PT" sz="2400" dirty="0" smtClean="0">
                <a:solidFill>
                  <a:srgbClr val="7030A0"/>
                </a:solidFill>
              </a:rPr>
              <a:t> </a:t>
            </a:r>
            <a:r>
              <a:rPr lang="pt-PT" sz="2400" dirty="0" err="1" smtClean="0"/>
              <a:t>of</a:t>
            </a:r>
            <a:r>
              <a:rPr lang="pt-PT" sz="2400" dirty="0" smtClean="0"/>
              <a:t> </a:t>
            </a:r>
            <a:r>
              <a:rPr lang="pt-PT" sz="2400" dirty="0" err="1" smtClean="0">
                <a:solidFill>
                  <a:srgbClr val="3366FF"/>
                </a:solidFill>
              </a:rPr>
              <a:t>how</a:t>
            </a:r>
            <a:r>
              <a:rPr lang="pt-PT" sz="2400" dirty="0" smtClean="0">
                <a:solidFill>
                  <a:srgbClr val="3366FF"/>
                </a:solidFill>
              </a:rPr>
              <a:t> </a:t>
            </a:r>
            <a:r>
              <a:rPr lang="pt-PT" sz="2400" dirty="0" err="1" smtClean="0">
                <a:solidFill>
                  <a:srgbClr val="3366FF"/>
                </a:solidFill>
              </a:rPr>
              <a:t>learning</a:t>
            </a:r>
            <a:r>
              <a:rPr lang="pt-PT" sz="2400" dirty="0" smtClean="0">
                <a:solidFill>
                  <a:srgbClr val="3366FF"/>
                </a:solidFill>
              </a:rPr>
              <a:t> </a:t>
            </a:r>
            <a:r>
              <a:rPr lang="pt-PT" sz="2400" dirty="0" err="1" smtClean="0">
                <a:solidFill>
                  <a:srgbClr val="3366FF"/>
                </a:solidFill>
              </a:rPr>
              <a:t>materials</a:t>
            </a:r>
            <a:r>
              <a:rPr lang="pt-PT" sz="2400" dirty="0" smtClean="0">
                <a:solidFill>
                  <a:srgbClr val="3366FF"/>
                </a:solidFill>
              </a:rPr>
              <a:t> are </a:t>
            </a:r>
            <a:r>
              <a:rPr lang="pt-PT" sz="2400" dirty="0" err="1" smtClean="0">
                <a:solidFill>
                  <a:srgbClr val="3366FF"/>
                </a:solidFill>
              </a:rPr>
              <a:t>influenced</a:t>
            </a:r>
            <a:r>
              <a:rPr lang="pt-PT" sz="2400" dirty="0" smtClean="0">
                <a:solidFill>
                  <a:srgbClr val="3366FF"/>
                </a:solidFill>
              </a:rPr>
              <a:t> </a:t>
            </a:r>
            <a:r>
              <a:rPr lang="pt-PT" sz="2400" dirty="0" err="1" smtClean="0">
                <a:solidFill>
                  <a:srgbClr val="3366FF"/>
                </a:solidFill>
              </a:rPr>
              <a:t>by</a:t>
            </a:r>
            <a:r>
              <a:rPr lang="pt-PT" sz="2400" dirty="0" smtClean="0">
                <a:solidFill>
                  <a:srgbClr val="3366FF"/>
                </a:solidFill>
              </a:rPr>
              <a:t> </a:t>
            </a:r>
            <a:r>
              <a:rPr lang="pt-PT" sz="2400" dirty="0" err="1" smtClean="0">
                <a:solidFill>
                  <a:srgbClr val="3366FF"/>
                </a:solidFill>
              </a:rPr>
              <a:t>the</a:t>
            </a:r>
            <a:r>
              <a:rPr lang="pt-PT" sz="2400" dirty="0" smtClean="0">
                <a:solidFill>
                  <a:srgbClr val="3366FF"/>
                </a:solidFill>
              </a:rPr>
              <a:t> </a:t>
            </a:r>
            <a:r>
              <a:rPr lang="pt-PT" sz="2400" dirty="0" err="1" smtClean="0">
                <a:solidFill>
                  <a:srgbClr val="3366FF"/>
                </a:solidFill>
              </a:rPr>
              <a:t>culture</a:t>
            </a:r>
            <a:r>
              <a:rPr lang="pt-PT" sz="2400" dirty="0" smtClean="0">
                <a:solidFill>
                  <a:srgbClr val="3366FF"/>
                </a:solidFill>
              </a:rPr>
              <a:t> in </a:t>
            </a:r>
            <a:r>
              <a:rPr lang="pt-PT" sz="2400" dirty="0" err="1" smtClean="0">
                <a:solidFill>
                  <a:srgbClr val="3366FF"/>
                </a:solidFill>
              </a:rPr>
              <a:t>which</a:t>
            </a:r>
            <a:r>
              <a:rPr lang="pt-PT" sz="2400" dirty="0" smtClean="0">
                <a:solidFill>
                  <a:srgbClr val="3366FF"/>
                </a:solidFill>
              </a:rPr>
              <a:t> </a:t>
            </a:r>
            <a:r>
              <a:rPr lang="pt-PT" sz="2400" dirty="0" err="1" smtClean="0">
                <a:solidFill>
                  <a:srgbClr val="3366FF"/>
                </a:solidFill>
              </a:rPr>
              <a:t>they</a:t>
            </a:r>
            <a:r>
              <a:rPr lang="pt-PT" sz="2400" dirty="0" smtClean="0">
                <a:solidFill>
                  <a:srgbClr val="3366FF"/>
                </a:solidFill>
              </a:rPr>
              <a:t> are </a:t>
            </a:r>
            <a:r>
              <a:rPr lang="pt-PT" sz="2400" dirty="0" err="1" smtClean="0">
                <a:solidFill>
                  <a:srgbClr val="3366FF"/>
                </a:solidFill>
              </a:rPr>
              <a:t>embedded</a:t>
            </a:r>
            <a:r>
              <a:rPr lang="pt-PT" sz="2400" dirty="0">
                <a:solidFill>
                  <a:srgbClr val="3366FF"/>
                </a:solidFill>
              </a:rPr>
              <a:t> </a:t>
            </a:r>
            <a:r>
              <a:rPr lang="pt-PT" sz="2400" dirty="0" err="1" smtClean="0">
                <a:solidFill>
                  <a:srgbClr val="3366FF"/>
                </a:solidFill>
              </a:rPr>
              <a:t>and</a:t>
            </a:r>
            <a:r>
              <a:rPr lang="pt-PT" sz="2400" dirty="0" smtClean="0">
                <a:solidFill>
                  <a:srgbClr val="3366FF"/>
                </a:solidFill>
              </a:rPr>
              <a:t> </a:t>
            </a:r>
            <a:r>
              <a:rPr lang="pt-PT" sz="2400" dirty="0" err="1" smtClean="0">
                <a:solidFill>
                  <a:srgbClr val="3366FF"/>
                </a:solidFill>
              </a:rPr>
              <a:t>the</a:t>
            </a:r>
            <a:r>
              <a:rPr lang="pt-PT" sz="2400" dirty="0" smtClean="0">
                <a:solidFill>
                  <a:srgbClr val="3366FF"/>
                </a:solidFill>
              </a:rPr>
              <a:t> </a:t>
            </a:r>
            <a:r>
              <a:rPr lang="pt-PT" sz="2400" dirty="0" err="1" smtClean="0">
                <a:solidFill>
                  <a:srgbClr val="3366FF"/>
                </a:solidFill>
              </a:rPr>
              <a:t>need</a:t>
            </a:r>
            <a:r>
              <a:rPr lang="pt-PT" sz="2400" dirty="0" smtClean="0">
                <a:solidFill>
                  <a:srgbClr val="3366FF"/>
                </a:solidFill>
              </a:rPr>
              <a:t> for cultural </a:t>
            </a:r>
            <a:r>
              <a:rPr lang="pt-PT" sz="2400" dirty="0" err="1" smtClean="0">
                <a:solidFill>
                  <a:srgbClr val="3366FF"/>
                </a:solidFill>
              </a:rPr>
              <a:t>sensitivity</a:t>
            </a:r>
            <a:r>
              <a:rPr lang="pt-PT" sz="2400" dirty="0" smtClean="0">
                <a:solidFill>
                  <a:srgbClr val="3366FF"/>
                </a:solidFill>
              </a:rPr>
              <a:t> </a:t>
            </a:r>
            <a:r>
              <a:rPr lang="pt-PT" sz="2400" dirty="0" err="1" smtClean="0">
                <a:solidFill>
                  <a:srgbClr val="3366FF"/>
                </a:solidFill>
              </a:rPr>
              <a:t>when</a:t>
            </a:r>
            <a:r>
              <a:rPr lang="pt-PT" sz="2400" dirty="0" smtClean="0">
                <a:solidFill>
                  <a:srgbClr val="3366FF"/>
                </a:solidFill>
              </a:rPr>
              <a:t> </a:t>
            </a:r>
            <a:r>
              <a:rPr lang="pt-PT" sz="2400" dirty="0" err="1" smtClean="0">
                <a:solidFill>
                  <a:srgbClr val="3366FF"/>
                </a:solidFill>
              </a:rPr>
              <a:t>working</a:t>
            </a:r>
            <a:r>
              <a:rPr lang="pt-PT" sz="2400" dirty="0" smtClean="0">
                <a:solidFill>
                  <a:srgbClr val="3366FF"/>
                </a:solidFill>
              </a:rPr>
              <a:t> in multicultural teams</a:t>
            </a:r>
            <a:r>
              <a:rPr lang="pt-PT" sz="2400" dirty="0" smtClean="0"/>
              <a:t>. I </a:t>
            </a:r>
            <a:r>
              <a:rPr lang="pt-PT" sz="2400" dirty="0" err="1" smtClean="0"/>
              <a:t>believe</a:t>
            </a:r>
            <a:r>
              <a:rPr lang="pt-PT" sz="2400" dirty="0" smtClean="0"/>
              <a:t> </a:t>
            </a:r>
            <a:r>
              <a:rPr lang="pt-PT" sz="2400" dirty="0" err="1" smtClean="0"/>
              <a:t>that</a:t>
            </a:r>
            <a:r>
              <a:rPr lang="pt-PT" sz="2400" dirty="0" smtClean="0"/>
              <a:t> </a:t>
            </a:r>
            <a:r>
              <a:rPr lang="pt-PT" sz="2400" dirty="0" err="1" smtClean="0"/>
              <a:t>my</a:t>
            </a:r>
            <a:r>
              <a:rPr lang="pt-PT" sz="2400" dirty="0" smtClean="0"/>
              <a:t> </a:t>
            </a:r>
            <a:r>
              <a:rPr lang="pt-PT" sz="2400" dirty="0" err="1" smtClean="0"/>
              <a:t>international</a:t>
            </a:r>
            <a:r>
              <a:rPr lang="pt-PT" sz="2400" dirty="0" smtClean="0"/>
              <a:t> </a:t>
            </a:r>
            <a:r>
              <a:rPr lang="pt-PT" sz="2400" dirty="0" err="1" smtClean="0"/>
              <a:t>experience</a:t>
            </a:r>
            <a:r>
              <a:rPr lang="pt-PT" sz="2400" dirty="0" smtClean="0"/>
              <a:t> </a:t>
            </a:r>
            <a:r>
              <a:rPr lang="pt-PT" sz="2400" dirty="0" err="1" smtClean="0"/>
              <a:t>would</a:t>
            </a:r>
            <a:r>
              <a:rPr lang="pt-PT" sz="2400" dirty="0" smtClean="0"/>
              <a:t> </a:t>
            </a:r>
            <a:r>
              <a:rPr lang="pt-PT" sz="2400" dirty="0" err="1" smtClean="0"/>
              <a:t>be</a:t>
            </a:r>
            <a:r>
              <a:rPr lang="pt-PT" sz="2400" dirty="0" smtClean="0"/>
              <a:t> </a:t>
            </a:r>
            <a:r>
              <a:rPr lang="pt-PT" sz="2400" dirty="0" err="1" smtClean="0"/>
              <a:t>an</a:t>
            </a:r>
            <a:r>
              <a:rPr lang="pt-PT" sz="2400" dirty="0" smtClean="0"/>
              <a:t> </a:t>
            </a:r>
            <a:r>
              <a:rPr lang="pt-PT" sz="2400" dirty="0" err="1" smtClean="0"/>
              <a:t>asset</a:t>
            </a:r>
            <a:r>
              <a:rPr lang="pt-PT" sz="2400" dirty="0" smtClean="0"/>
              <a:t> </a:t>
            </a:r>
            <a:r>
              <a:rPr lang="pt-PT" sz="2400" dirty="0" err="1" smtClean="0"/>
              <a:t>when</a:t>
            </a:r>
            <a:r>
              <a:rPr lang="pt-PT" sz="2400" dirty="0" smtClean="0"/>
              <a:t> </a:t>
            </a:r>
            <a:r>
              <a:rPr lang="pt-PT" sz="2400" b="1" dirty="0" err="1" smtClean="0">
                <a:solidFill>
                  <a:srgbClr val="FF0000"/>
                </a:solidFill>
              </a:rPr>
              <a:t>making</a:t>
            </a:r>
            <a:r>
              <a:rPr lang="pt-PT" sz="2400" b="1" dirty="0" smtClean="0">
                <a:solidFill>
                  <a:srgbClr val="FF0000"/>
                </a:solidFill>
              </a:rPr>
              <a:t> </a:t>
            </a:r>
            <a:r>
              <a:rPr lang="pt-PT" sz="2400" b="1" dirty="0" err="1" smtClean="0">
                <a:solidFill>
                  <a:srgbClr val="FF0000"/>
                </a:solidFill>
              </a:rPr>
              <a:t>presentations</a:t>
            </a:r>
            <a:r>
              <a:rPr lang="pt-PT" sz="2400" b="1" dirty="0" smtClean="0">
                <a:solidFill>
                  <a:srgbClr val="FF0000"/>
                </a:solidFill>
              </a:rPr>
              <a:t> to </a:t>
            </a:r>
            <a:r>
              <a:rPr lang="pt-PT" sz="2400" dirty="0" err="1" smtClean="0"/>
              <a:t>and</a:t>
            </a:r>
            <a:r>
              <a:rPr lang="pt-PT" sz="2400" dirty="0" smtClean="0"/>
              <a:t>  </a:t>
            </a:r>
            <a:r>
              <a:rPr lang="pt-PT" sz="2400" b="1" dirty="0" err="1" smtClean="0">
                <a:solidFill>
                  <a:srgbClr val="FF0000"/>
                </a:solidFill>
              </a:rPr>
              <a:t>liaising</a:t>
            </a:r>
            <a:r>
              <a:rPr lang="pt-PT" sz="2400" dirty="0" smtClean="0">
                <a:solidFill>
                  <a:srgbClr val="FF0000"/>
                </a:solidFill>
              </a:rPr>
              <a:t> </a:t>
            </a:r>
            <a:r>
              <a:rPr lang="pt-PT" sz="2400" b="1" dirty="0" err="1" smtClean="0">
                <a:solidFill>
                  <a:srgbClr val="FF0000"/>
                </a:solidFill>
              </a:rPr>
              <a:t>with</a:t>
            </a:r>
            <a:r>
              <a:rPr lang="pt-PT" sz="2400" dirty="0" smtClean="0">
                <a:solidFill>
                  <a:srgbClr val="FF0000"/>
                </a:solidFill>
              </a:rPr>
              <a:t> </a:t>
            </a:r>
            <a:r>
              <a:rPr lang="pt-PT" sz="2400" dirty="0" err="1" smtClean="0"/>
              <a:t>Chinese</a:t>
            </a:r>
            <a:r>
              <a:rPr lang="pt-PT" sz="2400" dirty="0" smtClean="0"/>
              <a:t>, </a:t>
            </a:r>
            <a:r>
              <a:rPr lang="pt-PT" sz="2400" dirty="0" err="1" smtClean="0"/>
              <a:t>Korean</a:t>
            </a:r>
            <a:r>
              <a:rPr lang="pt-PT" sz="2400" dirty="0" smtClean="0"/>
              <a:t> </a:t>
            </a:r>
            <a:r>
              <a:rPr lang="pt-PT" sz="2400" dirty="0" err="1" smtClean="0"/>
              <a:t>or</a:t>
            </a:r>
            <a:r>
              <a:rPr lang="pt-PT" sz="2400" dirty="0" smtClean="0"/>
              <a:t> Portuguese </a:t>
            </a:r>
            <a:r>
              <a:rPr lang="pt-PT" sz="2400" dirty="0" err="1" smtClean="0"/>
              <a:t>speaking</a:t>
            </a:r>
            <a:r>
              <a:rPr lang="pt-PT" sz="2400" dirty="0" smtClean="0"/>
              <a:t> teams.</a:t>
            </a:r>
            <a:endParaRPr lang="pt-PT" sz="2400" dirty="0"/>
          </a:p>
        </p:txBody>
      </p:sp>
      <p:sp>
        <p:nvSpPr>
          <p:cNvPr id="9" name="TextBox 8"/>
          <p:cNvSpPr txBox="1"/>
          <p:nvPr/>
        </p:nvSpPr>
        <p:spPr>
          <a:xfrm>
            <a:off x="1475656" y="5373216"/>
            <a:ext cx="2520280" cy="830997"/>
          </a:xfrm>
          <a:prstGeom prst="rect">
            <a:avLst/>
          </a:prstGeom>
          <a:solidFill>
            <a:srgbClr val="FFFF00"/>
          </a:solidFill>
        </p:spPr>
        <p:txBody>
          <a:bodyPr wrap="square" rtlCol="0">
            <a:spAutoFit/>
          </a:bodyPr>
          <a:lstStyle/>
          <a:p>
            <a:r>
              <a:rPr lang="pt-PT" sz="2400" dirty="0" smtClean="0"/>
              <a:t>LANGUAE FROM AD</a:t>
            </a:r>
            <a:endParaRPr lang="pt-PT" sz="2400" dirty="0"/>
          </a:p>
        </p:txBody>
      </p:sp>
      <p:sp>
        <p:nvSpPr>
          <p:cNvPr id="10" name="Oval 9"/>
          <p:cNvSpPr/>
          <p:nvPr/>
        </p:nvSpPr>
        <p:spPr>
          <a:xfrm>
            <a:off x="313285" y="2996952"/>
            <a:ext cx="8229397" cy="122413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11" name="Oval 10"/>
          <p:cNvSpPr/>
          <p:nvPr/>
        </p:nvSpPr>
        <p:spPr>
          <a:xfrm>
            <a:off x="611560" y="3944539"/>
            <a:ext cx="7848872" cy="119371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3" name="Slide Number Placeholder 2"/>
          <p:cNvSpPr>
            <a:spLocks noGrp="1"/>
          </p:cNvSpPr>
          <p:nvPr>
            <p:ph type="sldNum" sz="quarter" idx="12"/>
          </p:nvPr>
        </p:nvSpPr>
        <p:spPr/>
        <p:txBody>
          <a:bodyPr/>
          <a:lstStyle/>
          <a:p>
            <a:fld id="{8AEAD054-9927-45A5-871A-CAABACE37F32}" type="slidenum">
              <a:rPr lang="pt-PT" smtClean="0"/>
              <a:pPr/>
              <a:t>19</a:t>
            </a:fld>
            <a:endParaRPr lang="pt-PT"/>
          </a:p>
        </p:txBody>
      </p:sp>
    </p:spTree>
    <p:extLst>
      <p:ext uri="{BB962C8B-B14F-4D97-AF65-F5344CB8AC3E}">
        <p14:creationId xmlns:p14="http://schemas.microsoft.com/office/powerpoint/2010/main" val="29607925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1"/>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9" grpId="0" animBg="1"/>
      <p:bldP spid="10" grpId="0" animBg="1"/>
      <p:bldP spid="11"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50106"/>
          </a:xfrm>
        </p:spPr>
        <p:txBody>
          <a:bodyPr/>
          <a:lstStyle/>
          <a:p>
            <a:r>
              <a:rPr lang="pt-PT" sz="3200" b="1" dirty="0" smtClean="0">
                <a:solidFill>
                  <a:srgbClr val="3366FF"/>
                </a:solidFill>
              </a:rPr>
              <a:t>Data </a:t>
            </a:r>
            <a:r>
              <a:rPr lang="pt-PT" sz="3200" b="1" dirty="0" err="1" smtClean="0">
                <a:solidFill>
                  <a:srgbClr val="3366FF"/>
                </a:solidFill>
              </a:rPr>
              <a:t>analyst</a:t>
            </a:r>
            <a:r>
              <a:rPr lang="pt-PT" sz="3200" b="1" dirty="0" smtClean="0">
                <a:solidFill>
                  <a:srgbClr val="3366FF"/>
                </a:solidFill>
              </a:rPr>
              <a:t> – Marketing </a:t>
            </a:r>
            <a:r>
              <a:rPr lang="pt-PT" sz="3200" b="1" dirty="0" err="1" smtClean="0">
                <a:solidFill>
                  <a:srgbClr val="3366FF"/>
                </a:solidFill>
              </a:rPr>
              <a:t>intelligence</a:t>
            </a:r>
            <a:endParaRPr lang="pt-PT" sz="3200" b="1" dirty="0">
              <a:solidFill>
                <a:srgbClr val="3366FF"/>
              </a:solidFill>
            </a:endParaRPr>
          </a:p>
        </p:txBody>
      </p:sp>
      <p:sp>
        <p:nvSpPr>
          <p:cNvPr id="3" name="Content Placeholder 2"/>
          <p:cNvSpPr>
            <a:spLocks noGrp="1"/>
          </p:cNvSpPr>
          <p:nvPr>
            <p:ph idx="1"/>
          </p:nvPr>
        </p:nvSpPr>
        <p:spPr>
          <a:xfrm>
            <a:off x="457200" y="980728"/>
            <a:ext cx="8229600" cy="5688632"/>
          </a:xfrm>
        </p:spPr>
        <p:txBody>
          <a:bodyPr/>
          <a:lstStyle/>
          <a:p>
            <a:r>
              <a:rPr lang="pt-PT" sz="2400" dirty="0" err="1" smtClean="0"/>
              <a:t>Essential</a:t>
            </a:r>
            <a:r>
              <a:rPr lang="pt-PT" sz="2400" dirty="0" smtClean="0"/>
              <a:t> </a:t>
            </a:r>
            <a:r>
              <a:rPr lang="pt-PT" sz="2400" dirty="0" err="1" smtClean="0"/>
              <a:t>professional</a:t>
            </a:r>
            <a:r>
              <a:rPr lang="pt-PT" sz="2400" dirty="0" smtClean="0"/>
              <a:t> </a:t>
            </a:r>
            <a:r>
              <a:rPr lang="pt-PT" sz="2400" dirty="0" err="1" smtClean="0"/>
              <a:t>knowledge</a:t>
            </a:r>
            <a:endParaRPr lang="pt-PT" sz="2400" dirty="0" smtClean="0"/>
          </a:p>
          <a:p>
            <a:pPr lvl="1"/>
            <a:r>
              <a:rPr lang="pt-PT" sz="2400" dirty="0" smtClean="0"/>
              <a:t>Marketing </a:t>
            </a:r>
          </a:p>
          <a:p>
            <a:pPr lvl="1"/>
            <a:r>
              <a:rPr lang="pt-PT" sz="2400" dirty="0" err="1" smtClean="0"/>
              <a:t>Statistics</a:t>
            </a:r>
            <a:endParaRPr lang="pt-PT" sz="2400" dirty="0" smtClean="0"/>
          </a:p>
          <a:p>
            <a:r>
              <a:rPr lang="pt-PT" sz="2400" dirty="0" err="1" smtClean="0"/>
              <a:t>Skills</a:t>
            </a:r>
            <a:r>
              <a:rPr lang="pt-PT" sz="2400" dirty="0" smtClean="0"/>
              <a:t> &amp; </a:t>
            </a:r>
            <a:r>
              <a:rPr lang="pt-PT" sz="2400" dirty="0" err="1" smtClean="0"/>
              <a:t>qualities</a:t>
            </a:r>
            <a:endParaRPr lang="pt-PT" sz="2400" dirty="0" smtClean="0"/>
          </a:p>
          <a:p>
            <a:pPr marL="742950" lvl="2" indent="-342900"/>
            <a:r>
              <a:rPr lang="pt-PT" dirty="0" err="1" smtClean="0"/>
              <a:t>Analyse</a:t>
            </a:r>
            <a:r>
              <a:rPr lang="pt-PT" dirty="0" smtClean="0"/>
              <a:t> </a:t>
            </a:r>
            <a:r>
              <a:rPr lang="pt-PT" dirty="0" err="1" smtClean="0"/>
              <a:t>qualitative</a:t>
            </a:r>
            <a:r>
              <a:rPr lang="pt-PT" dirty="0" smtClean="0"/>
              <a:t> </a:t>
            </a:r>
            <a:r>
              <a:rPr lang="pt-PT" dirty="0"/>
              <a:t>&amp; </a:t>
            </a:r>
            <a:r>
              <a:rPr lang="pt-PT" dirty="0" err="1"/>
              <a:t>quantitative</a:t>
            </a:r>
            <a:r>
              <a:rPr lang="pt-PT" dirty="0"/>
              <a:t> </a:t>
            </a:r>
            <a:r>
              <a:rPr lang="pt-PT" dirty="0" smtClean="0"/>
              <a:t>data</a:t>
            </a:r>
          </a:p>
          <a:p>
            <a:pPr marL="742950" lvl="2" indent="-342900"/>
            <a:r>
              <a:rPr lang="pt-PT" dirty="0" err="1" smtClean="0"/>
              <a:t>Transform</a:t>
            </a:r>
            <a:r>
              <a:rPr lang="pt-PT" dirty="0" smtClean="0"/>
              <a:t> </a:t>
            </a:r>
            <a:r>
              <a:rPr lang="pt-PT" dirty="0" err="1" smtClean="0"/>
              <a:t>raw</a:t>
            </a:r>
            <a:r>
              <a:rPr lang="pt-PT" dirty="0" smtClean="0"/>
              <a:t> data/</a:t>
            </a:r>
            <a:r>
              <a:rPr lang="pt-PT" dirty="0" err="1" smtClean="0"/>
              <a:t>results</a:t>
            </a:r>
            <a:r>
              <a:rPr lang="pt-PT" dirty="0" smtClean="0"/>
              <a:t> </a:t>
            </a:r>
            <a:r>
              <a:rPr lang="pt-PT" dirty="0" err="1"/>
              <a:t>into</a:t>
            </a:r>
            <a:r>
              <a:rPr lang="pt-PT" dirty="0"/>
              <a:t> </a:t>
            </a:r>
            <a:r>
              <a:rPr lang="pt-PT" dirty="0" err="1" smtClean="0"/>
              <a:t>infographics</a:t>
            </a:r>
            <a:endParaRPr lang="pt-PT" dirty="0" smtClean="0"/>
          </a:p>
          <a:p>
            <a:pPr marL="742950" lvl="2" indent="-342900"/>
            <a:r>
              <a:rPr lang="pt-PT" dirty="0"/>
              <a:t>Microsoft Office, Access, </a:t>
            </a:r>
            <a:r>
              <a:rPr lang="pt-PT" dirty="0" err="1" smtClean="0"/>
              <a:t>Tableau</a:t>
            </a:r>
            <a:endParaRPr lang="pt-PT" dirty="0" smtClean="0"/>
          </a:p>
          <a:p>
            <a:pPr marL="742950" lvl="2" indent="-342900"/>
            <a:r>
              <a:rPr lang="pt-PT" dirty="0" err="1" smtClean="0"/>
              <a:t>Make</a:t>
            </a:r>
            <a:r>
              <a:rPr lang="pt-PT" dirty="0" smtClean="0"/>
              <a:t> </a:t>
            </a:r>
            <a:r>
              <a:rPr lang="pt-PT" dirty="0" err="1" smtClean="0"/>
              <a:t>presentations</a:t>
            </a:r>
            <a:endParaRPr lang="pt-PT" dirty="0" smtClean="0"/>
          </a:p>
          <a:p>
            <a:pPr marL="742950" lvl="2" indent="-342900"/>
            <a:r>
              <a:rPr lang="pt-PT" dirty="0" err="1" smtClean="0"/>
              <a:t>Write</a:t>
            </a:r>
            <a:r>
              <a:rPr lang="pt-PT" dirty="0" smtClean="0"/>
              <a:t> </a:t>
            </a:r>
            <a:r>
              <a:rPr lang="pt-PT" dirty="0" err="1" smtClean="0"/>
              <a:t>reports</a:t>
            </a:r>
            <a:endParaRPr lang="pt-PT" dirty="0" smtClean="0"/>
          </a:p>
          <a:p>
            <a:pPr marL="742950" lvl="2" indent="-342900"/>
            <a:r>
              <a:rPr lang="pt-PT" dirty="0" err="1" smtClean="0"/>
              <a:t>Liaise</a:t>
            </a:r>
            <a:r>
              <a:rPr lang="pt-PT" dirty="0" smtClean="0"/>
              <a:t> &amp; </a:t>
            </a:r>
            <a:r>
              <a:rPr lang="pt-PT" dirty="0" err="1" smtClean="0"/>
              <a:t>work</a:t>
            </a:r>
            <a:r>
              <a:rPr lang="pt-PT" dirty="0" smtClean="0"/>
              <a:t> </a:t>
            </a:r>
            <a:r>
              <a:rPr lang="pt-PT" dirty="0" err="1" smtClean="0"/>
              <a:t>with</a:t>
            </a:r>
            <a:r>
              <a:rPr lang="pt-PT" dirty="0" smtClean="0"/>
              <a:t> </a:t>
            </a:r>
            <a:r>
              <a:rPr lang="pt-PT" dirty="0" err="1" smtClean="0"/>
              <a:t>different</a:t>
            </a:r>
            <a:r>
              <a:rPr lang="pt-PT" dirty="0" smtClean="0"/>
              <a:t> teams</a:t>
            </a:r>
          </a:p>
          <a:p>
            <a:pPr marL="742950" lvl="2" indent="-342900"/>
            <a:r>
              <a:rPr lang="pt-PT" dirty="0" err="1" smtClean="0"/>
              <a:t>Foreign</a:t>
            </a:r>
            <a:r>
              <a:rPr lang="pt-PT" dirty="0" smtClean="0"/>
              <a:t> </a:t>
            </a:r>
            <a:r>
              <a:rPr lang="pt-PT" dirty="0" err="1" smtClean="0"/>
              <a:t>language</a:t>
            </a:r>
            <a:endParaRPr lang="pt-PT" dirty="0" smtClean="0"/>
          </a:p>
          <a:p>
            <a:pPr marL="742950" lvl="2" indent="-342900"/>
            <a:r>
              <a:rPr lang="pt-PT" dirty="0" err="1" smtClean="0"/>
              <a:t>Work</a:t>
            </a:r>
            <a:r>
              <a:rPr lang="pt-PT" dirty="0" smtClean="0"/>
              <a:t> in cross </a:t>
            </a:r>
            <a:r>
              <a:rPr lang="pt-PT" dirty="0" err="1" smtClean="0"/>
              <a:t>functional</a:t>
            </a:r>
            <a:r>
              <a:rPr lang="pt-PT" dirty="0" smtClean="0"/>
              <a:t> </a:t>
            </a:r>
            <a:r>
              <a:rPr lang="pt-PT" dirty="0" err="1" smtClean="0"/>
              <a:t>fast-paced</a:t>
            </a:r>
            <a:r>
              <a:rPr lang="pt-PT" dirty="0" smtClean="0"/>
              <a:t> </a:t>
            </a:r>
            <a:r>
              <a:rPr lang="pt-PT" dirty="0" err="1" smtClean="0"/>
              <a:t>environment</a:t>
            </a:r>
            <a:endParaRPr lang="pt-PT" dirty="0" smtClean="0"/>
          </a:p>
          <a:p>
            <a:pPr marL="742950" lvl="2" indent="-342900"/>
            <a:r>
              <a:rPr lang="pt-PT" dirty="0" err="1" smtClean="0"/>
              <a:t>Thorough</a:t>
            </a:r>
            <a:r>
              <a:rPr lang="pt-PT" dirty="0" smtClean="0"/>
              <a:t>, </a:t>
            </a:r>
            <a:r>
              <a:rPr lang="pt-PT" dirty="0" err="1" smtClean="0"/>
              <a:t>pay</a:t>
            </a:r>
            <a:r>
              <a:rPr lang="pt-PT" dirty="0" smtClean="0"/>
              <a:t> </a:t>
            </a:r>
            <a:r>
              <a:rPr lang="pt-PT" dirty="0" err="1" smtClean="0"/>
              <a:t>attention</a:t>
            </a:r>
            <a:r>
              <a:rPr lang="pt-PT" dirty="0" smtClean="0"/>
              <a:t> to </a:t>
            </a:r>
            <a:r>
              <a:rPr lang="pt-PT" dirty="0" err="1" smtClean="0"/>
              <a:t>detail</a:t>
            </a:r>
            <a:endParaRPr lang="pt-PT" dirty="0" smtClean="0"/>
          </a:p>
          <a:p>
            <a:pPr marL="742950" lvl="2" indent="-342900"/>
            <a:endParaRPr lang="pt-PT" dirty="0"/>
          </a:p>
          <a:p>
            <a:endParaRPr lang="pt-PT" dirty="0" smtClean="0"/>
          </a:p>
        </p:txBody>
      </p:sp>
      <p:sp>
        <p:nvSpPr>
          <p:cNvPr id="4" name="Slide Number Placeholder 3"/>
          <p:cNvSpPr>
            <a:spLocks noGrp="1"/>
          </p:cNvSpPr>
          <p:nvPr>
            <p:ph type="sldNum" sz="quarter" idx="12"/>
          </p:nvPr>
        </p:nvSpPr>
        <p:spPr/>
        <p:txBody>
          <a:bodyPr/>
          <a:lstStyle/>
          <a:p>
            <a:fld id="{8AEAD054-9927-45A5-871A-CAABACE37F32}" type="slidenum">
              <a:rPr lang="pt-PT" smtClean="0"/>
              <a:pPr/>
              <a:t>2</a:t>
            </a:fld>
            <a:endParaRPr lang="pt-PT"/>
          </a:p>
        </p:txBody>
      </p:sp>
      <p:sp>
        <p:nvSpPr>
          <p:cNvPr id="5" name="Oval 4"/>
          <p:cNvSpPr/>
          <p:nvPr/>
        </p:nvSpPr>
        <p:spPr>
          <a:xfrm>
            <a:off x="395536" y="4149080"/>
            <a:ext cx="6048672" cy="18002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dirty="0"/>
          </a:p>
        </p:txBody>
      </p:sp>
      <p:sp>
        <p:nvSpPr>
          <p:cNvPr id="6" name="Oval 5"/>
          <p:cNvSpPr/>
          <p:nvPr/>
        </p:nvSpPr>
        <p:spPr>
          <a:xfrm>
            <a:off x="835968" y="2645296"/>
            <a:ext cx="6048672" cy="1503784"/>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Tree>
    <p:extLst>
      <p:ext uri="{BB962C8B-B14F-4D97-AF65-F5344CB8AC3E}">
        <p14:creationId xmlns:p14="http://schemas.microsoft.com/office/powerpoint/2010/main" val="23396629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06090"/>
          </a:xfrm>
        </p:spPr>
        <p:txBody>
          <a:bodyPr/>
          <a:lstStyle/>
          <a:p>
            <a:r>
              <a:rPr lang="pt-PT" sz="2000" dirty="0" err="1" smtClean="0">
                <a:solidFill>
                  <a:srgbClr val="00B0F0"/>
                </a:solidFill>
              </a:rPr>
              <a:t>Student</a:t>
            </a:r>
            <a:r>
              <a:rPr lang="pt-PT" sz="2000" dirty="0" smtClean="0">
                <a:solidFill>
                  <a:srgbClr val="00B0F0"/>
                </a:solidFill>
              </a:rPr>
              <a:t> </a:t>
            </a:r>
            <a:r>
              <a:rPr lang="pt-PT" sz="2000" dirty="0" err="1" smtClean="0">
                <a:solidFill>
                  <a:srgbClr val="00B0F0"/>
                </a:solidFill>
              </a:rPr>
              <a:t>text</a:t>
            </a:r>
            <a:r>
              <a:rPr lang="pt-PT" sz="2000" dirty="0" smtClean="0">
                <a:solidFill>
                  <a:srgbClr val="00B0F0"/>
                </a:solidFill>
              </a:rPr>
              <a:t> 5: </a:t>
            </a:r>
            <a:r>
              <a:rPr lang="pt-PT" sz="2000" dirty="0" err="1" smtClean="0">
                <a:solidFill>
                  <a:srgbClr val="00B0F0"/>
                </a:solidFill>
              </a:rPr>
              <a:t>Graduate</a:t>
            </a:r>
            <a:r>
              <a:rPr lang="pt-PT" sz="2000" dirty="0" smtClean="0">
                <a:solidFill>
                  <a:srgbClr val="00B0F0"/>
                </a:solidFill>
              </a:rPr>
              <a:t> financial </a:t>
            </a:r>
            <a:r>
              <a:rPr lang="pt-PT" sz="2000" dirty="0" err="1" smtClean="0">
                <a:solidFill>
                  <a:srgbClr val="00B0F0"/>
                </a:solidFill>
              </a:rPr>
              <a:t>analyst</a:t>
            </a:r>
            <a:endParaRPr lang="pt-PT" sz="2000" dirty="0"/>
          </a:p>
        </p:txBody>
      </p:sp>
      <p:sp>
        <p:nvSpPr>
          <p:cNvPr id="6" name="TextBox 5"/>
          <p:cNvSpPr txBox="1"/>
          <p:nvPr/>
        </p:nvSpPr>
        <p:spPr>
          <a:xfrm>
            <a:off x="313285" y="1412071"/>
            <a:ext cx="2026467" cy="461665"/>
          </a:xfrm>
          <a:prstGeom prst="rect">
            <a:avLst/>
          </a:prstGeom>
          <a:solidFill>
            <a:srgbClr val="FFFF00"/>
          </a:solidFill>
        </p:spPr>
        <p:txBody>
          <a:bodyPr wrap="square" rtlCol="0">
            <a:spAutoFit/>
          </a:bodyPr>
          <a:lstStyle/>
          <a:p>
            <a:r>
              <a:rPr lang="pt-PT" sz="2400" dirty="0" err="1" smtClean="0"/>
              <a:t>Punctuation</a:t>
            </a:r>
            <a:endParaRPr lang="pt-PT" sz="2400" dirty="0"/>
          </a:p>
        </p:txBody>
      </p:sp>
      <p:sp>
        <p:nvSpPr>
          <p:cNvPr id="8" name="TextBox 7"/>
          <p:cNvSpPr txBox="1"/>
          <p:nvPr/>
        </p:nvSpPr>
        <p:spPr>
          <a:xfrm>
            <a:off x="395536" y="2182212"/>
            <a:ext cx="8064896" cy="3046988"/>
          </a:xfrm>
          <a:prstGeom prst="rect">
            <a:avLst/>
          </a:prstGeom>
          <a:noFill/>
        </p:spPr>
        <p:txBody>
          <a:bodyPr wrap="square" rtlCol="0">
            <a:spAutoFit/>
          </a:bodyPr>
          <a:lstStyle/>
          <a:p>
            <a:r>
              <a:rPr lang="pt-PT" sz="2400" dirty="0" smtClean="0"/>
              <a:t>I </a:t>
            </a:r>
            <a:r>
              <a:rPr lang="pt-PT" sz="2400" dirty="0" err="1" smtClean="0"/>
              <a:t>am</a:t>
            </a:r>
            <a:r>
              <a:rPr lang="pt-PT" sz="2400" dirty="0" smtClean="0"/>
              <a:t> </a:t>
            </a:r>
            <a:r>
              <a:rPr lang="pt-PT" sz="2400" dirty="0" err="1" smtClean="0"/>
              <a:t>currently</a:t>
            </a:r>
            <a:r>
              <a:rPr lang="pt-PT" sz="2400" dirty="0" smtClean="0"/>
              <a:t> </a:t>
            </a:r>
            <a:r>
              <a:rPr lang="pt-PT" sz="2400" dirty="0" err="1" smtClean="0"/>
              <a:t>studying</a:t>
            </a:r>
            <a:r>
              <a:rPr lang="pt-PT" sz="2400" dirty="0" smtClean="0"/>
              <a:t> </a:t>
            </a:r>
            <a:r>
              <a:rPr lang="pt-PT" sz="2400" dirty="0" err="1" smtClean="0"/>
              <a:t>my</a:t>
            </a:r>
            <a:r>
              <a:rPr lang="pt-PT" sz="2400" dirty="0" smtClean="0"/>
              <a:t> </a:t>
            </a:r>
            <a:r>
              <a:rPr lang="pt-PT" sz="2400" dirty="0" err="1" smtClean="0"/>
              <a:t>third</a:t>
            </a:r>
            <a:r>
              <a:rPr lang="pt-PT" sz="2400" dirty="0" smtClean="0"/>
              <a:t> </a:t>
            </a:r>
            <a:r>
              <a:rPr lang="pt-PT" sz="2400" dirty="0" err="1" smtClean="0"/>
              <a:t>year</a:t>
            </a:r>
            <a:r>
              <a:rPr lang="pt-PT" sz="2400" dirty="0" smtClean="0"/>
              <a:t> in </a:t>
            </a:r>
            <a:r>
              <a:rPr lang="pt-PT" sz="2400" dirty="0" err="1" smtClean="0"/>
              <a:t>the</a:t>
            </a:r>
            <a:r>
              <a:rPr lang="pt-PT" sz="2400" dirty="0" smtClean="0"/>
              <a:t> </a:t>
            </a:r>
            <a:r>
              <a:rPr lang="pt-PT" sz="2400" dirty="0" err="1" smtClean="0"/>
              <a:t>degree</a:t>
            </a:r>
            <a:r>
              <a:rPr lang="pt-PT" sz="2400" dirty="0" smtClean="0"/>
              <a:t> </a:t>
            </a:r>
            <a:r>
              <a:rPr lang="pt-PT" sz="2400" dirty="0" err="1" smtClean="0"/>
              <a:t>of</a:t>
            </a:r>
            <a:r>
              <a:rPr lang="pt-PT" sz="2400" dirty="0" smtClean="0"/>
              <a:t> Master </a:t>
            </a:r>
            <a:r>
              <a:rPr lang="pt-PT" sz="2400" dirty="0" err="1" smtClean="0"/>
              <a:t>of</a:t>
            </a:r>
            <a:r>
              <a:rPr lang="pt-PT" sz="2400" dirty="0" smtClean="0"/>
              <a:t> </a:t>
            </a:r>
            <a:r>
              <a:rPr lang="pt-PT" sz="2400" dirty="0" err="1" smtClean="0"/>
              <a:t>Science</a:t>
            </a:r>
            <a:r>
              <a:rPr lang="pt-PT" sz="2400" dirty="0" smtClean="0"/>
              <a:t> in Business </a:t>
            </a:r>
            <a:r>
              <a:rPr lang="pt-PT" sz="2400" dirty="0" err="1" smtClean="0"/>
              <a:t>and</a:t>
            </a:r>
            <a:r>
              <a:rPr lang="pt-PT" sz="2400" dirty="0" smtClean="0"/>
              <a:t> </a:t>
            </a:r>
            <a:r>
              <a:rPr lang="pt-PT" sz="2400" dirty="0" err="1" smtClean="0"/>
              <a:t>Economics</a:t>
            </a:r>
            <a:r>
              <a:rPr lang="pt-PT" sz="2400" dirty="0" smtClean="0"/>
              <a:t> </a:t>
            </a:r>
            <a:r>
              <a:rPr lang="pt-PT" sz="2400" dirty="0" err="1" smtClean="0"/>
              <a:t>at</a:t>
            </a:r>
            <a:r>
              <a:rPr lang="pt-PT" sz="2400" dirty="0" smtClean="0"/>
              <a:t> …. </a:t>
            </a:r>
            <a:r>
              <a:rPr lang="pt-PT" sz="2400" dirty="0" err="1" smtClean="0"/>
              <a:t>At</a:t>
            </a:r>
            <a:r>
              <a:rPr lang="pt-PT" sz="2400" dirty="0" smtClean="0"/>
              <a:t> </a:t>
            </a:r>
            <a:r>
              <a:rPr lang="pt-PT" sz="2400" dirty="0" err="1" smtClean="0"/>
              <a:t>this</a:t>
            </a:r>
            <a:r>
              <a:rPr lang="pt-PT" sz="2400" dirty="0" smtClean="0"/>
              <a:t> </a:t>
            </a:r>
            <a:r>
              <a:rPr lang="pt-PT" sz="2400" dirty="0" err="1" smtClean="0"/>
              <a:t>moment</a:t>
            </a:r>
            <a:r>
              <a:rPr lang="pt-PT" sz="2400" dirty="0" smtClean="0"/>
              <a:t>, I </a:t>
            </a:r>
            <a:r>
              <a:rPr lang="pt-PT" sz="2400" dirty="0" err="1" smtClean="0"/>
              <a:t>am</a:t>
            </a:r>
            <a:r>
              <a:rPr lang="pt-PT" sz="2400" dirty="0" smtClean="0"/>
              <a:t> </a:t>
            </a:r>
            <a:r>
              <a:rPr lang="pt-PT" sz="2400" dirty="0" err="1" smtClean="0"/>
              <a:t>also</a:t>
            </a:r>
            <a:r>
              <a:rPr lang="pt-PT" sz="2400" dirty="0" smtClean="0"/>
              <a:t> </a:t>
            </a:r>
            <a:r>
              <a:rPr lang="pt-PT" sz="2400" dirty="0" err="1" smtClean="0"/>
              <a:t>an</a:t>
            </a:r>
            <a:r>
              <a:rPr lang="pt-PT" sz="2400" dirty="0" smtClean="0"/>
              <a:t> </a:t>
            </a:r>
            <a:r>
              <a:rPr lang="pt-PT" sz="2400" dirty="0" err="1" smtClean="0"/>
              <a:t>exchange</a:t>
            </a:r>
            <a:r>
              <a:rPr lang="pt-PT" sz="2400" dirty="0" smtClean="0"/>
              <a:t> </a:t>
            </a:r>
            <a:r>
              <a:rPr lang="pt-PT" sz="2400" dirty="0" err="1" smtClean="0"/>
              <a:t>student</a:t>
            </a:r>
            <a:r>
              <a:rPr lang="pt-PT" sz="2400" dirty="0" smtClean="0"/>
              <a:t> </a:t>
            </a:r>
            <a:r>
              <a:rPr lang="pt-PT" sz="2400" dirty="0" err="1" smtClean="0"/>
              <a:t>at</a:t>
            </a:r>
            <a:r>
              <a:rPr lang="pt-PT" sz="2400" dirty="0" smtClean="0"/>
              <a:t> </a:t>
            </a:r>
            <a:r>
              <a:rPr lang="pt-PT" sz="2400" dirty="0" err="1" smtClean="0"/>
              <a:t>Lisbon</a:t>
            </a:r>
            <a:r>
              <a:rPr lang="pt-PT" sz="2400" dirty="0" smtClean="0"/>
              <a:t> </a:t>
            </a:r>
            <a:r>
              <a:rPr lang="pt-PT" sz="2400" dirty="0" err="1"/>
              <a:t>s</a:t>
            </a:r>
            <a:r>
              <a:rPr lang="pt-PT" sz="2400" dirty="0" err="1" smtClean="0"/>
              <a:t>chool</a:t>
            </a:r>
            <a:r>
              <a:rPr lang="pt-PT" sz="2400" dirty="0" smtClean="0"/>
              <a:t> </a:t>
            </a:r>
            <a:r>
              <a:rPr lang="pt-PT" sz="2400" dirty="0" err="1" smtClean="0"/>
              <a:t>of</a:t>
            </a:r>
            <a:r>
              <a:rPr lang="pt-PT" sz="2400" dirty="0" smtClean="0"/>
              <a:t> </a:t>
            </a:r>
            <a:r>
              <a:rPr lang="pt-PT" sz="2400" dirty="0" err="1" smtClean="0"/>
              <a:t>economics</a:t>
            </a:r>
            <a:r>
              <a:rPr lang="pt-PT" sz="2400" dirty="0" smtClean="0"/>
              <a:t> </a:t>
            </a:r>
            <a:r>
              <a:rPr lang="pt-PT" sz="2400" dirty="0" err="1" smtClean="0"/>
              <a:t>and</a:t>
            </a:r>
            <a:r>
              <a:rPr lang="pt-PT" sz="2400" dirty="0" smtClean="0"/>
              <a:t> management (ISEG), </a:t>
            </a:r>
            <a:r>
              <a:rPr lang="pt-PT" sz="2400" dirty="0" err="1" smtClean="0"/>
              <a:t>where</a:t>
            </a:r>
            <a:r>
              <a:rPr lang="pt-PT" sz="2400" dirty="0" smtClean="0"/>
              <a:t> I </a:t>
            </a:r>
            <a:r>
              <a:rPr lang="pt-PT" sz="2400" dirty="0" err="1" smtClean="0"/>
              <a:t>am</a:t>
            </a:r>
            <a:r>
              <a:rPr lang="pt-PT" sz="2400" dirty="0" smtClean="0"/>
              <a:t> </a:t>
            </a:r>
            <a:r>
              <a:rPr lang="pt-PT" sz="2400" dirty="0" err="1" smtClean="0"/>
              <a:t>studying</a:t>
            </a:r>
            <a:r>
              <a:rPr lang="pt-PT" sz="2400" dirty="0" smtClean="0"/>
              <a:t> business in </a:t>
            </a:r>
            <a:r>
              <a:rPr lang="pt-PT" sz="2400" dirty="0" err="1" smtClean="0"/>
              <a:t>finance</a:t>
            </a:r>
            <a:r>
              <a:rPr lang="pt-PT" sz="2400" dirty="0" smtClean="0"/>
              <a:t> </a:t>
            </a:r>
            <a:r>
              <a:rPr lang="pt-PT" sz="2400" dirty="0" err="1" smtClean="0"/>
              <a:t>and</a:t>
            </a:r>
            <a:r>
              <a:rPr lang="pt-PT" sz="2400" dirty="0" smtClean="0"/>
              <a:t> </a:t>
            </a:r>
            <a:r>
              <a:rPr lang="pt-PT" sz="2400" dirty="0" err="1" smtClean="0"/>
              <a:t>economics</a:t>
            </a:r>
            <a:r>
              <a:rPr lang="pt-PT" sz="2400" dirty="0" smtClean="0"/>
              <a:t> for </a:t>
            </a:r>
            <a:r>
              <a:rPr lang="pt-PT" sz="2400" dirty="0" err="1" smtClean="0"/>
              <a:t>one</a:t>
            </a:r>
            <a:r>
              <a:rPr lang="pt-PT" sz="2400" dirty="0" smtClean="0"/>
              <a:t> </a:t>
            </a:r>
            <a:r>
              <a:rPr lang="pt-PT" sz="2400" dirty="0" err="1" smtClean="0"/>
              <a:t>semester</a:t>
            </a:r>
            <a:r>
              <a:rPr lang="pt-PT" sz="2400" dirty="0" smtClean="0"/>
              <a:t>. </a:t>
            </a:r>
            <a:r>
              <a:rPr lang="pt-PT" sz="2400" dirty="0" err="1" smtClean="0"/>
              <a:t>Being</a:t>
            </a:r>
            <a:r>
              <a:rPr lang="pt-PT" sz="2400" dirty="0" smtClean="0"/>
              <a:t> </a:t>
            </a:r>
            <a:r>
              <a:rPr lang="pt-PT" sz="2400" dirty="0" err="1" smtClean="0"/>
              <a:t>an</a:t>
            </a:r>
            <a:r>
              <a:rPr lang="pt-PT" sz="2400" dirty="0" smtClean="0"/>
              <a:t> Erasmus </a:t>
            </a:r>
            <a:r>
              <a:rPr lang="pt-PT" sz="2400" dirty="0" err="1" smtClean="0"/>
              <a:t>student</a:t>
            </a:r>
            <a:r>
              <a:rPr lang="pt-PT" sz="2400" dirty="0" smtClean="0"/>
              <a:t> </a:t>
            </a:r>
            <a:r>
              <a:rPr lang="pt-PT" sz="2400" dirty="0" err="1" smtClean="0"/>
              <a:t>is</a:t>
            </a:r>
            <a:r>
              <a:rPr lang="pt-PT" sz="2400" dirty="0" smtClean="0"/>
              <a:t> </a:t>
            </a:r>
            <a:r>
              <a:rPr lang="pt-PT" sz="2400" dirty="0" err="1" smtClean="0"/>
              <a:t>one</a:t>
            </a:r>
            <a:r>
              <a:rPr lang="pt-PT" sz="2400" dirty="0" smtClean="0"/>
              <a:t> </a:t>
            </a:r>
            <a:r>
              <a:rPr lang="pt-PT" sz="2400" dirty="0" err="1" smtClean="0"/>
              <a:t>of</a:t>
            </a:r>
            <a:r>
              <a:rPr lang="pt-PT" sz="2400" dirty="0" smtClean="0"/>
              <a:t> </a:t>
            </a:r>
            <a:r>
              <a:rPr lang="pt-PT" sz="2400" dirty="0" err="1" smtClean="0"/>
              <a:t>the</a:t>
            </a:r>
            <a:r>
              <a:rPr lang="pt-PT" sz="2400" dirty="0" smtClean="0"/>
              <a:t> </a:t>
            </a:r>
            <a:r>
              <a:rPr lang="pt-PT" sz="2400" dirty="0" err="1" smtClean="0"/>
              <a:t>many</a:t>
            </a:r>
            <a:r>
              <a:rPr lang="pt-PT" sz="2400" dirty="0" smtClean="0"/>
              <a:t> </a:t>
            </a:r>
            <a:r>
              <a:rPr lang="pt-PT" sz="2400" dirty="0" err="1" smtClean="0"/>
              <a:t>examples</a:t>
            </a:r>
            <a:r>
              <a:rPr lang="pt-PT" sz="2400" dirty="0" smtClean="0"/>
              <a:t> </a:t>
            </a:r>
            <a:r>
              <a:rPr lang="pt-PT" sz="2400" dirty="0" err="1" smtClean="0"/>
              <a:t>of</a:t>
            </a:r>
            <a:r>
              <a:rPr lang="pt-PT" sz="2400" dirty="0" smtClean="0"/>
              <a:t> </a:t>
            </a:r>
            <a:r>
              <a:rPr lang="pt-PT" sz="2400" dirty="0" err="1" smtClean="0"/>
              <a:t>proving</a:t>
            </a:r>
            <a:r>
              <a:rPr lang="pt-PT" sz="2400" dirty="0" smtClean="0"/>
              <a:t> </a:t>
            </a:r>
            <a:r>
              <a:rPr lang="pt-PT" sz="2400" dirty="0" err="1" smtClean="0"/>
              <a:t>that</a:t>
            </a:r>
            <a:r>
              <a:rPr lang="pt-PT" sz="2400" dirty="0" smtClean="0"/>
              <a:t> I </a:t>
            </a:r>
            <a:r>
              <a:rPr lang="pt-PT" sz="2400" dirty="0" err="1" smtClean="0"/>
              <a:t>have</a:t>
            </a:r>
            <a:r>
              <a:rPr lang="pt-PT" sz="2400" dirty="0" smtClean="0"/>
              <a:t> </a:t>
            </a:r>
            <a:r>
              <a:rPr lang="pt-PT" sz="2400" dirty="0" err="1" smtClean="0"/>
              <a:t>the</a:t>
            </a:r>
            <a:r>
              <a:rPr lang="pt-PT" sz="2400" dirty="0" smtClean="0"/>
              <a:t> </a:t>
            </a:r>
            <a:r>
              <a:rPr lang="pt-PT" sz="2400" dirty="0" err="1" smtClean="0"/>
              <a:t>will</a:t>
            </a:r>
            <a:r>
              <a:rPr lang="pt-PT" sz="2400" dirty="0" smtClean="0"/>
              <a:t> to </a:t>
            </a:r>
            <a:r>
              <a:rPr lang="pt-PT" sz="2400" dirty="0" err="1" smtClean="0"/>
              <a:t>acquisition</a:t>
            </a:r>
            <a:r>
              <a:rPr lang="pt-PT" sz="2400" dirty="0" smtClean="0"/>
              <a:t> </a:t>
            </a:r>
            <a:r>
              <a:rPr lang="pt-PT" sz="2400" dirty="0" err="1" smtClean="0"/>
              <a:t>new</a:t>
            </a:r>
            <a:r>
              <a:rPr lang="pt-PT" sz="2400" dirty="0" smtClean="0"/>
              <a:t> </a:t>
            </a:r>
            <a:r>
              <a:rPr lang="pt-PT" sz="2400" dirty="0" err="1" smtClean="0"/>
              <a:t>attainments</a:t>
            </a:r>
            <a:r>
              <a:rPr lang="pt-PT" sz="2400" dirty="0" smtClean="0"/>
              <a:t>.</a:t>
            </a:r>
            <a:endParaRPr lang="pt-PT" sz="2400" dirty="0"/>
          </a:p>
        </p:txBody>
      </p:sp>
      <p:sp>
        <p:nvSpPr>
          <p:cNvPr id="9" name="TextBox 8"/>
          <p:cNvSpPr txBox="1"/>
          <p:nvPr/>
        </p:nvSpPr>
        <p:spPr>
          <a:xfrm>
            <a:off x="1475656" y="5373216"/>
            <a:ext cx="4824536" cy="1200329"/>
          </a:xfrm>
          <a:prstGeom prst="rect">
            <a:avLst/>
          </a:prstGeom>
          <a:solidFill>
            <a:srgbClr val="FFFF00"/>
          </a:solidFill>
        </p:spPr>
        <p:txBody>
          <a:bodyPr wrap="square" rtlCol="0">
            <a:spAutoFit/>
          </a:bodyPr>
          <a:lstStyle/>
          <a:p>
            <a:r>
              <a:rPr lang="pt-PT" sz="2400" dirty="0" smtClean="0"/>
              <a:t>DOESN’T MAKE THE MOST OF EXPERIENCE OR TAILOR IT TO THE JOB/COMPANY</a:t>
            </a:r>
            <a:endParaRPr lang="pt-PT" sz="2400" dirty="0"/>
          </a:p>
        </p:txBody>
      </p:sp>
      <p:sp>
        <p:nvSpPr>
          <p:cNvPr id="10" name="Oval 9"/>
          <p:cNvSpPr/>
          <p:nvPr/>
        </p:nvSpPr>
        <p:spPr>
          <a:xfrm>
            <a:off x="313285" y="3356992"/>
            <a:ext cx="5554859" cy="43204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11" name="Oval 10"/>
          <p:cNvSpPr/>
          <p:nvPr/>
        </p:nvSpPr>
        <p:spPr>
          <a:xfrm>
            <a:off x="611560" y="3944539"/>
            <a:ext cx="7848872" cy="119371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3" name="Slide Number Placeholder 2"/>
          <p:cNvSpPr>
            <a:spLocks noGrp="1"/>
          </p:cNvSpPr>
          <p:nvPr>
            <p:ph type="sldNum" sz="quarter" idx="12"/>
          </p:nvPr>
        </p:nvSpPr>
        <p:spPr/>
        <p:txBody>
          <a:bodyPr/>
          <a:lstStyle/>
          <a:p>
            <a:fld id="{8AEAD054-9927-45A5-871A-CAABACE37F32}" type="slidenum">
              <a:rPr lang="pt-PT" smtClean="0"/>
              <a:pPr/>
              <a:t>20</a:t>
            </a:fld>
            <a:endParaRPr lang="pt-PT"/>
          </a:p>
        </p:txBody>
      </p:sp>
    </p:spTree>
    <p:extLst>
      <p:ext uri="{BB962C8B-B14F-4D97-AF65-F5344CB8AC3E}">
        <p14:creationId xmlns:p14="http://schemas.microsoft.com/office/powerpoint/2010/main" val="7950519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0"/>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1"/>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9" grpId="0" animBg="1"/>
      <p:bldP spid="10" grpId="0" animBg="1"/>
      <p:bldP spid="11"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06090"/>
          </a:xfrm>
        </p:spPr>
        <p:txBody>
          <a:bodyPr/>
          <a:lstStyle/>
          <a:p>
            <a:r>
              <a:rPr lang="pt-PT" sz="2000" dirty="0" err="1" smtClean="0">
                <a:solidFill>
                  <a:srgbClr val="00B0F0"/>
                </a:solidFill>
              </a:rPr>
              <a:t>Reformulated</a:t>
            </a:r>
            <a:r>
              <a:rPr lang="pt-PT" sz="2000" dirty="0" smtClean="0">
                <a:solidFill>
                  <a:srgbClr val="00B0F0"/>
                </a:solidFill>
              </a:rPr>
              <a:t> </a:t>
            </a:r>
            <a:r>
              <a:rPr lang="pt-PT" sz="2000" dirty="0" err="1" smtClean="0">
                <a:solidFill>
                  <a:srgbClr val="00B0F0"/>
                </a:solidFill>
              </a:rPr>
              <a:t>text</a:t>
            </a:r>
            <a:r>
              <a:rPr lang="pt-PT" sz="2000" dirty="0" smtClean="0">
                <a:solidFill>
                  <a:srgbClr val="00B0F0"/>
                </a:solidFill>
              </a:rPr>
              <a:t> </a:t>
            </a:r>
            <a:r>
              <a:rPr lang="pt-PT" sz="2000" dirty="0">
                <a:solidFill>
                  <a:srgbClr val="00B0F0"/>
                </a:solidFill>
              </a:rPr>
              <a:t>5: </a:t>
            </a:r>
            <a:r>
              <a:rPr lang="pt-PT" sz="2000" dirty="0" err="1">
                <a:solidFill>
                  <a:srgbClr val="00B0F0"/>
                </a:solidFill>
              </a:rPr>
              <a:t>Graduate</a:t>
            </a:r>
            <a:r>
              <a:rPr lang="pt-PT" sz="2000" dirty="0">
                <a:solidFill>
                  <a:srgbClr val="00B0F0"/>
                </a:solidFill>
              </a:rPr>
              <a:t> financial </a:t>
            </a:r>
            <a:r>
              <a:rPr lang="pt-PT" sz="2000" dirty="0" err="1">
                <a:solidFill>
                  <a:srgbClr val="00B0F0"/>
                </a:solidFill>
              </a:rPr>
              <a:t>analyst</a:t>
            </a:r>
            <a:endParaRPr lang="pt-PT" sz="2000" dirty="0"/>
          </a:p>
        </p:txBody>
      </p:sp>
      <p:sp>
        <p:nvSpPr>
          <p:cNvPr id="6" name="TextBox 5"/>
          <p:cNvSpPr txBox="1"/>
          <p:nvPr/>
        </p:nvSpPr>
        <p:spPr>
          <a:xfrm>
            <a:off x="5360132" y="1374910"/>
            <a:ext cx="2992288" cy="830997"/>
          </a:xfrm>
          <a:prstGeom prst="rect">
            <a:avLst/>
          </a:prstGeom>
          <a:solidFill>
            <a:srgbClr val="FFFF00"/>
          </a:solidFill>
        </p:spPr>
        <p:txBody>
          <a:bodyPr wrap="square" rtlCol="0">
            <a:spAutoFit/>
          </a:bodyPr>
          <a:lstStyle/>
          <a:p>
            <a:r>
              <a:rPr lang="pt-PT" sz="2400" dirty="0" smtClean="0"/>
              <a:t>SHOWS HOW CAN ADD VALUE</a:t>
            </a:r>
            <a:endParaRPr lang="pt-PT" sz="2400" dirty="0"/>
          </a:p>
        </p:txBody>
      </p:sp>
      <p:sp>
        <p:nvSpPr>
          <p:cNvPr id="8" name="TextBox 7"/>
          <p:cNvSpPr txBox="1"/>
          <p:nvPr/>
        </p:nvSpPr>
        <p:spPr>
          <a:xfrm>
            <a:off x="395536" y="2182212"/>
            <a:ext cx="8064896" cy="4524315"/>
          </a:xfrm>
          <a:prstGeom prst="rect">
            <a:avLst/>
          </a:prstGeom>
          <a:noFill/>
        </p:spPr>
        <p:txBody>
          <a:bodyPr wrap="square" rtlCol="0">
            <a:spAutoFit/>
          </a:bodyPr>
          <a:lstStyle/>
          <a:p>
            <a:r>
              <a:rPr lang="pt-PT" sz="2400" dirty="0" smtClean="0"/>
              <a:t>I </a:t>
            </a:r>
            <a:r>
              <a:rPr lang="pt-PT" sz="2400" dirty="0" err="1" smtClean="0"/>
              <a:t>am</a:t>
            </a:r>
            <a:r>
              <a:rPr lang="pt-PT" sz="2400" dirty="0" smtClean="0"/>
              <a:t> </a:t>
            </a:r>
            <a:r>
              <a:rPr lang="pt-PT" sz="2400" dirty="0" err="1" smtClean="0"/>
              <a:t>currently</a:t>
            </a:r>
            <a:r>
              <a:rPr lang="pt-PT" sz="2400" dirty="0" smtClean="0"/>
              <a:t> </a:t>
            </a:r>
            <a:r>
              <a:rPr lang="pt-PT" sz="2400" dirty="0" err="1" smtClean="0"/>
              <a:t>studying</a:t>
            </a:r>
            <a:r>
              <a:rPr lang="pt-PT" sz="2400" dirty="0" smtClean="0"/>
              <a:t> </a:t>
            </a:r>
            <a:r>
              <a:rPr lang="pt-PT" sz="2400" dirty="0" err="1" smtClean="0"/>
              <a:t>my</a:t>
            </a:r>
            <a:r>
              <a:rPr lang="pt-PT" sz="2400" dirty="0" smtClean="0"/>
              <a:t> </a:t>
            </a:r>
            <a:r>
              <a:rPr lang="pt-PT" sz="2400" dirty="0" err="1" smtClean="0"/>
              <a:t>third</a:t>
            </a:r>
            <a:r>
              <a:rPr lang="pt-PT" sz="2400" dirty="0" smtClean="0"/>
              <a:t> </a:t>
            </a:r>
            <a:r>
              <a:rPr lang="pt-PT" sz="2400" dirty="0" err="1" smtClean="0"/>
              <a:t>year</a:t>
            </a:r>
            <a:r>
              <a:rPr lang="pt-PT" sz="2400" dirty="0" smtClean="0"/>
              <a:t> in </a:t>
            </a:r>
            <a:r>
              <a:rPr lang="pt-PT" sz="2400" dirty="0" err="1" smtClean="0"/>
              <a:t>the</a:t>
            </a:r>
            <a:r>
              <a:rPr lang="pt-PT" sz="2400" dirty="0" smtClean="0"/>
              <a:t> </a:t>
            </a:r>
            <a:r>
              <a:rPr lang="pt-PT" sz="2400" dirty="0" err="1" smtClean="0"/>
              <a:t>degree</a:t>
            </a:r>
            <a:r>
              <a:rPr lang="pt-PT" sz="2400" dirty="0" smtClean="0"/>
              <a:t> </a:t>
            </a:r>
            <a:r>
              <a:rPr lang="pt-PT" sz="2400" dirty="0" err="1" smtClean="0"/>
              <a:t>of</a:t>
            </a:r>
            <a:r>
              <a:rPr lang="pt-PT" sz="2400" dirty="0" smtClean="0"/>
              <a:t> Master </a:t>
            </a:r>
            <a:r>
              <a:rPr lang="pt-PT" sz="2400" dirty="0" err="1" smtClean="0"/>
              <a:t>of</a:t>
            </a:r>
            <a:r>
              <a:rPr lang="pt-PT" sz="2400" dirty="0" smtClean="0"/>
              <a:t> </a:t>
            </a:r>
            <a:r>
              <a:rPr lang="pt-PT" sz="2400" dirty="0" err="1" smtClean="0"/>
              <a:t>Science</a:t>
            </a:r>
            <a:r>
              <a:rPr lang="pt-PT" sz="2400" dirty="0" smtClean="0"/>
              <a:t> in Business </a:t>
            </a:r>
            <a:r>
              <a:rPr lang="pt-PT" sz="2400" dirty="0" err="1" smtClean="0"/>
              <a:t>and</a:t>
            </a:r>
            <a:r>
              <a:rPr lang="pt-PT" sz="2400" dirty="0" smtClean="0"/>
              <a:t> </a:t>
            </a:r>
            <a:r>
              <a:rPr lang="pt-PT" sz="2400" dirty="0" err="1" smtClean="0"/>
              <a:t>Economics</a:t>
            </a:r>
            <a:r>
              <a:rPr lang="pt-PT" sz="2400" dirty="0" smtClean="0"/>
              <a:t> </a:t>
            </a:r>
            <a:r>
              <a:rPr lang="pt-PT" sz="2400" dirty="0" err="1" smtClean="0"/>
              <a:t>at</a:t>
            </a:r>
            <a:r>
              <a:rPr lang="pt-PT" sz="2400" dirty="0" smtClean="0"/>
              <a:t> …. </a:t>
            </a:r>
            <a:r>
              <a:rPr lang="pt-PT" sz="2400" dirty="0" err="1" smtClean="0"/>
              <a:t>At</a:t>
            </a:r>
            <a:r>
              <a:rPr lang="pt-PT" sz="2400" dirty="0" smtClean="0"/>
              <a:t> </a:t>
            </a:r>
            <a:r>
              <a:rPr lang="pt-PT" sz="2400" dirty="0" err="1" smtClean="0"/>
              <a:t>this</a:t>
            </a:r>
            <a:r>
              <a:rPr lang="pt-PT" sz="2400" dirty="0" smtClean="0"/>
              <a:t> </a:t>
            </a:r>
            <a:r>
              <a:rPr lang="pt-PT" sz="2400" dirty="0" err="1" smtClean="0"/>
              <a:t>moment</a:t>
            </a:r>
            <a:r>
              <a:rPr lang="pt-PT" sz="2400" dirty="0" smtClean="0"/>
              <a:t>, I </a:t>
            </a:r>
            <a:r>
              <a:rPr lang="pt-PT" sz="2400" dirty="0" err="1" smtClean="0"/>
              <a:t>am</a:t>
            </a:r>
            <a:r>
              <a:rPr lang="pt-PT" sz="2400" dirty="0" smtClean="0"/>
              <a:t> </a:t>
            </a:r>
            <a:r>
              <a:rPr lang="pt-PT" sz="2400" dirty="0" err="1" smtClean="0"/>
              <a:t>also</a:t>
            </a:r>
            <a:r>
              <a:rPr lang="pt-PT" sz="2400" dirty="0" smtClean="0"/>
              <a:t> </a:t>
            </a:r>
            <a:r>
              <a:rPr lang="pt-PT" sz="2400" dirty="0" err="1" smtClean="0"/>
              <a:t>an</a:t>
            </a:r>
            <a:r>
              <a:rPr lang="pt-PT" sz="2400" dirty="0" smtClean="0"/>
              <a:t> </a:t>
            </a:r>
            <a:r>
              <a:rPr lang="pt-PT" sz="2400" dirty="0" err="1" smtClean="0"/>
              <a:t>exchange</a:t>
            </a:r>
            <a:r>
              <a:rPr lang="pt-PT" sz="2400" dirty="0" smtClean="0"/>
              <a:t> </a:t>
            </a:r>
            <a:r>
              <a:rPr lang="pt-PT" sz="2400" dirty="0" err="1" smtClean="0"/>
              <a:t>student</a:t>
            </a:r>
            <a:r>
              <a:rPr lang="pt-PT" sz="2400" dirty="0" smtClean="0"/>
              <a:t> </a:t>
            </a:r>
            <a:r>
              <a:rPr lang="pt-PT" sz="2400" dirty="0" err="1" smtClean="0"/>
              <a:t>at</a:t>
            </a:r>
            <a:r>
              <a:rPr lang="pt-PT" sz="2400" dirty="0" smtClean="0"/>
              <a:t> </a:t>
            </a:r>
            <a:r>
              <a:rPr lang="pt-PT" sz="2400" dirty="0" err="1" smtClean="0"/>
              <a:t>Lisbon</a:t>
            </a:r>
            <a:r>
              <a:rPr lang="pt-PT" sz="2400" dirty="0" smtClean="0"/>
              <a:t> </a:t>
            </a:r>
            <a:r>
              <a:rPr lang="pt-PT" sz="2400" dirty="0" err="1" smtClean="0">
                <a:solidFill>
                  <a:srgbClr val="FF0000"/>
                </a:solidFill>
              </a:rPr>
              <a:t>S</a:t>
            </a:r>
            <a:r>
              <a:rPr lang="pt-PT" sz="2400" dirty="0" err="1" smtClean="0"/>
              <a:t>chool</a:t>
            </a:r>
            <a:r>
              <a:rPr lang="pt-PT" sz="2400" dirty="0" smtClean="0"/>
              <a:t> </a:t>
            </a:r>
            <a:r>
              <a:rPr lang="pt-PT" sz="2400" dirty="0" err="1" smtClean="0"/>
              <a:t>of</a:t>
            </a:r>
            <a:r>
              <a:rPr lang="pt-PT" sz="2400" dirty="0" smtClean="0"/>
              <a:t> </a:t>
            </a:r>
            <a:r>
              <a:rPr lang="pt-PT" sz="2400" dirty="0" err="1" smtClean="0">
                <a:solidFill>
                  <a:srgbClr val="FF0000"/>
                </a:solidFill>
              </a:rPr>
              <a:t>E</a:t>
            </a:r>
            <a:r>
              <a:rPr lang="pt-PT" sz="2400" dirty="0" err="1" smtClean="0"/>
              <a:t>conomics</a:t>
            </a:r>
            <a:r>
              <a:rPr lang="pt-PT" sz="2400" dirty="0" smtClean="0"/>
              <a:t> </a:t>
            </a:r>
            <a:r>
              <a:rPr lang="pt-PT" sz="2400" dirty="0" err="1" smtClean="0"/>
              <a:t>and</a:t>
            </a:r>
            <a:r>
              <a:rPr lang="pt-PT" sz="2400" dirty="0" smtClean="0"/>
              <a:t> </a:t>
            </a:r>
            <a:r>
              <a:rPr lang="pt-PT" sz="2400" dirty="0" smtClean="0">
                <a:solidFill>
                  <a:srgbClr val="FF0000"/>
                </a:solidFill>
              </a:rPr>
              <a:t>M</a:t>
            </a:r>
            <a:r>
              <a:rPr lang="pt-PT" sz="2400" dirty="0" smtClean="0"/>
              <a:t>anagement (ISEG), </a:t>
            </a:r>
            <a:r>
              <a:rPr lang="pt-PT" sz="2400" dirty="0" err="1" smtClean="0"/>
              <a:t>where</a:t>
            </a:r>
            <a:r>
              <a:rPr lang="pt-PT" sz="2400" dirty="0" smtClean="0"/>
              <a:t> I </a:t>
            </a:r>
            <a:r>
              <a:rPr lang="pt-PT" sz="2400" dirty="0" err="1" smtClean="0"/>
              <a:t>am</a:t>
            </a:r>
            <a:r>
              <a:rPr lang="pt-PT" sz="2400" dirty="0" smtClean="0"/>
              <a:t> </a:t>
            </a:r>
            <a:r>
              <a:rPr lang="pt-PT" sz="2400" dirty="0" err="1" smtClean="0"/>
              <a:t>studying</a:t>
            </a:r>
            <a:r>
              <a:rPr lang="pt-PT" sz="2400" dirty="0" smtClean="0"/>
              <a:t> business in </a:t>
            </a:r>
            <a:r>
              <a:rPr lang="pt-PT" sz="2400" dirty="0" err="1" smtClean="0"/>
              <a:t>finance</a:t>
            </a:r>
            <a:r>
              <a:rPr lang="pt-PT" sz="2400" dirty="0" smtClean="0"/>
              <a:t> </a:t>
            </a:r>
            <a:r>
              <a:rPr lang="pt-PT" sz="2400" dirty="0" err="1" smtClean="0"/>
              <a:t>and</a:t>
            </a:r>
            <a:r>
              <a:rPr lang="pt-PT" sz="2400" dirty="0" smtClean="0"/>
              <a:t> </a:t>
            </a:r>
            <a:r>
              <a:rPr lang="pt-PT" sz="2400" dirty="0" err="1" smtClean="0"/>
              <a:t>economics</a:t>
            </a:r>
            <a:r>
              <a:rPr lang="pt-PT" sz="2400" dirty="0" smtClean="0"/>
              <a:t> for </a:t>
            </a:r>
            <a:r>
              <a:rPr lang="pt-PT" sz="2400" dirty="0" err="1" smtClean="0"/>
              <a:t>one</a:t>
            </a:r>
            <a:r>
              <a:rPr lang="pt-PT" sz="2400" dirty="0" smtClean="0"/>
              <a:t> </a:t>
            </a:r>
            <a:r>
              <a:rPr lang="pt-PT" sz="2400" dirty="0" err="1" smtClean="0"/>
              <a:t>semester</a:t>
            </a:r>
            <a:r>
              <a:rPr lang="pt-PT" sz="2400" dirty="0" smtClean="0"/>
              <a:t>. </a:t>
            </a:r>
            <a:r>
              <a:rPr lang="pt-PT" sz="2400" dirty="0" err="1" smtClean="0">
                <a:solidFill>
                  <a:srgbClr val="3366FF"/>
                </a:solidFill>
              </a:rPr>
              <a:t>The</a:t>
            </a:r>
            <a:r>
              <a:rPr lang="pt-PT" sz="2400" dirty="0" smtClean="0">
                <a:solidFill>
                  <a:srgbClr val="3366FF"/>
                </a:solidFill>
              </a:rPr>
              <a:t> </a:t>
            </a:r>
            <a:r>
              <a:rPr lang="pt-PT" sz="2400" dirty="0" err="1" smtClean="0">
                <a:solidFill>
                  <a:srgbClr val="3366FF"/>
                </a:solidFill>
              </a:rPr>
              <a:t>experience</a:t>
            </a:r>
            <a:r>
              <a:rPr lang="pt-PT" sz="2400" dirty="0" smtClean="0">
                <a:solidFill>
                  <a:srgbClr val="3366FF"/>
                </a:solidFill>
              </a:rPr>
              <a:t> </a:t>
            </a:r>
            <a:r>
              <a:rPr lang="pt-PT" sz="2400" dirty="0" err="1" smtClean="0">
                <a:solidFill>
                  <a:srgbClr val="3366FF"/>
                </a:solidFill>
              </a:rPr>
              <a:t>has</a:t>
            </a:r>
            <a:r>
              <a:rPr lang="pt-PT" sz="2400" dirty="0" smtClean="0">
                <a:solidFill>
                  <a:srgbClr val="3366FF"/>
                </a:solidFill>
              </a:rPr>
              <a:t> </a:t>
            </a:r>
            <a:r>
              <a:rPr lang="pt-PT" sz="2400" dirty="0" err="1" smtClean="0">
                <a:solidFill>
                  <a:srgbClr val="3366FF"/>
                </a:solidFill>
              </a:rPr>
              <a:t>been</a:t>
            </a:r>
            <a:r>
              <a:rPr lang="pt-PT" sz="2400" dirty="0" smtClean="0">
                <a:solidFill>
                  <a:srgbClr val="3366FF"/>
                </a:solidFill>
              </a:rPr>
              <a:t> </a:t>
            </a:r>
            <a:r>
              <a:rPr lang="pt-PT" sz="2400" dirty="0" err="1" smtClean="0">
                <a:solidFill>
                  <a:srgbClr val="3366FF"/>
                </a:solidFill>
              </a:rPr>
              <a:t>very</a:t>
            </a:r>
            <a:r>
              <a:rPr lang="pt-PT" sz="2400" dirty="0" smtClean="0">
                <a:solidFill>
                  <a:srgbClr val="3366FF"/>
                </a:solidFill>
              </a:rPr>
              <a:t> </a:t>
            </a:r>
            <a:r>
              <a:rPr lang="pt-PT" sz="2400" dirty="0" err="1" smtClean="0">
                <a:solidFill>
                  <a:srgbClr val="3366FF"/>
                </a:solidFill>
              </a:rPr>
              <a:t>rewarding</a:t>
            </a:r>
            <a:r>
              <a:rPr lang="pt-PT" sz="2400" dirty="0" smtClean="0">
                <a:solidFill>
                  <a:srgbClr val="3366FF"/>
                </a:solidFill>
              </a:rPr>
              <a:t>. </a:t>
            </a:r>
            <a:r>
              <a:rPr lang="pt-PT" sz="2400" dirty="0" err="1" smtClean="0">
                <a:solidFill>
                  <a:srgbClr val="3366FF"/>
                </a:solidFill>
              </a:rPr>
              <a:t>Not</a:t>
            </a:r>
            <a:r>
              <a:rPr lang="pt-PT" sz="2400" dirty="0" smtClean="0">
                <a:solidFill>
                  <a:srgbClr val="3366FF"/>
                </a:solidFill>
              </a:rPr>
              <a:t> </a:t>
            </a:r>
            <a:r>
              <a:rPr lang="pt-PT" sz="2400" dirty="0" err="1" smtClean="0">
                <a:solidFill>
                  <a:srgbClr val="3366FF"/>
                </a:solidFill>
              </a:rPr>
              <a:t>only</a:t>
            </a:r>
            <a:r>
              <a:rPr lang="pt-PT" sz="2400" dirty="0" smtClean="0">
                <a:solidFill>
                  <a:srgbClr val="3366FF"/>
                </a:solidFill>
              </a:rPr>
              <a:t> </a:t>
            </a:r>
            <a:r>
              <a:rPr lang="pt-PT" sz="2400" dirty="0" err="1" smtClean="0">
                <a:solidFill>
                  <a:srgbClr val="3366FF"/>
                </a:solidFill>
              </a:rPr>
              <a:t>have</a:t>
            </a:r>
            <a:r>
              <a:rPr lang="pt-PT" sz="2400" dirty="0" smtClean="0">
                <a:solidFill>
                  <a:srgbClr val="3366FF"/>
                </a:solidFill>
              </a:rPr>
              <a:t> I </a:t>
            </a:r>
            <a:r>
              <a:rPr lang="pt-PT" sz="2400" dirty="0" err="1" smtClean="0">
                <a:solidFill>
                  <a:srgbClr val="3366FF"/>
                </a:solidFill>
              </a:rPr>
              <a:t>met</a:t>
            </a:r>
            <a:r>
              <a:rPr lang="pt-PT" sz="2400" dirty="0" smtClean="0">
                <a:solidFill>
                  <a:srgbClr val="3366FF"/>
                </a:solidFill>
              </a:rPr>
              <a:t> </a:t>
            </a:r>
            <a:r>
              <a:rPr lang="pt-PT" sz="2400" dirty="0" err="1" smtClean="0">
                <a:solidFill>
                  <a:srgbClr val="3366FF"/>
                </a:solidFill>
              </a:rPr>
              <a:t>the</a:t>
            </a:r>
            <a:r>
              <a:rPr lang="pt-PT" sz="2400" dirty="0" smtClean="0">
                <a:solidFill>
                  <a:srgbClr val="3366FF"/>
                </a:solidFill>
              </a:rPr>
              <a:t> </a:t>
            </a:r>
            <a:r>
              <a:rPr lang="pt-PT" sz="2400" dirty="0" err="1" smtClean="0">
                <a:solidFill>
                  <a:srgbClr val="3366FF"/>
                </a:solidFill>
              </a:rPr>
              <a:t>challenges</a:t>
            </a:r>
            <a:r>
              <a:rPr lang="pt-PT" sz="2400" dirty="0" smtClean="0">
                <a:solidFill>
                  <a:srgbClr val="3366FF"/>
                </a:solidFill>
              </a:rPr>
              <a:t> I set for </a:t>
            </a:r>
            <a:r>
              <a:rPr lang="pt-PT" sz="2400" dirty="0" err="1" smtClean="0">
                <a:solidFill>
                  <a:srgbClr val="3366FF"/>
                </a:solidFill>
              </a:rPr>
              <a:t>myself</a:t>
            </a:r>
            <a:r>
              <a:rPr lang="pt-PT" sz="2400" dirty="0" smtClean="0">
                <a:solidFill>
                  <a:srgbClr val="3366FF"/>
                </a:solidFill>
              </a:rPr>
              <a:t>, </a:t>
            </a:r>
            <a:r>
              <a:rPr lang="pt-PT" sz="2400" dirty="0" err="1" smtClean="0">
                <a:solidFill>
                  <a:srgbClr val="3366FF"/>
                </a:solidFill>
              </a:rPr>
              <a:t>but</a:t>
            </a:r>
            <a:r>
              <a:rPr lang="pt-PT" sz="2400" dirty="0" smtClean="0">
                <a:solidFill>
                  <a:srgbClr val="3366FF"/>
                </a:solidFill>
              </a:rPr>
              <a:t> I </a:t>
            </a:r>
            <a:r>
              <a:rPr lang="pt-PT" sz="2400" dirty="0" err="1" smtClean="0">
                <a:solidFill>
                  <a:srgbClr val="3366FF"/>
                </a:solidFill>
              </a:rPr>
              <a:t>have</a:t>
            </a:r>
            <a:r>
              <a:rPr lang="pt-PT" sz="2400" dirty="0" smtClean="0">
                <a:solidFill>
                  <a:srgbClr val="3366FF"/>
                </a:solidFill>
              </a:rPr>
              <a:t> </a:t>
            </a:r>
            <a:r>
              <a:rPr lang="pt-PT" sz="2400" dirty="0" err="1" smtClean="0">
                <a:solidFill>
                  <a:srgbClr val="3366FF"/>
                </a:solidFill>
              </a:rPr>
              <a:t>also</a:t>
            </a:r>
            <a:r>
              <a:rPr lang="pt-PT" sz="2400" dirty="0" smtClean="0">
                <a:solidFill>
                  <a:srgbClr val="3366FF"/>
                </a:solidFill>
              </a:rPr>
              <a:t> </a:t>
            </a:r>
            <a:r>
              <a:rPr lang="pt-PT" sz="2400" dirty="0" err="1" smtClean="0">
                <a:solidFill>
                  <a:srgbClr val="3366FF"/>
                </a:solidFill>
              </a:rPr>
              <a:t>improved</a:t>
            </a:r>
            <a:r>
              <a:rPr lang="pt-PT" sz="2400" dirty="0" smtClean="0">
                <a:solidFill>
                  <a:srgbClr val="3366FF"/>
                </a:solidFill>
              </a:rPr>
              <a:t> </a:t>
            </a:r>
            <a:r>
              <a:rPr lang="pt-PT" sz="2400" dirty="0" err="1" smtClean="0">
                <a:solidFill>
                  <a:srgbClr val="3366FF"/>
                </a:solidFill>
              </a:rPr>
              <a:t>my</a:t>
            </a:r>
            <a:r>
              <a:rPr lang="pt-PT" sz="2400" dirty="0" smtClean="0">
                <a:solidFill>
                  <a:srgbClr val="3366FF"/>
                </a:solidFill>
              </a:rPr>
              <a:t> </a:t>
            </a:r>
            <a:r>
              <a:rPr lang="pt-PT" sz="2400" dirty="0" err="1" smtClean="0">
                <a:solidFill>
                  <a:srgbClr val="3366FF"/>
                </a:solidFill>
              </a:rPr>
              <a:t>language</a:t>
            </a:r>
            <a:r>
              <a:rPr lang="pt-PT" sz="2400" dirty="0" smtClean="0">
                <a:solidFill>
                  <a:srgbClr val="3366FF"/>
                </a:solidFill>
              </a:rPr>
              <a:t> </a:t>
            </a:r>
            <a:r>
              <a:rPr lang="pt-PT" sz="2400" dirty="0" err="1" smtClean="0">
                <a:solidFill>
                  <a:srgbClr val="3366FF"/>
                </a:solidFill>
              </a:rPr>
              <a:t>skills</a:t>
            </a:r>
            <a:r>
              <a:rPr lang="pt-PT" sz="2400" dirty="0" smtClean="0">
                <a:solidFill>
                  <a:srgbClr val="3366FF"/>
                </a:solidFill>
              </a:rPr>
              <a:t>, </a:t>
            </a:r>
            <a:r>
              <a:rPr lang="pt-PT" sz="2400" dirty="0" err="1" smtClean="0">
                <a:solidFill>
                  <a:srgbClr val="3366FF"/>
                </a:solidFill>
              </a:rPr>
              <a:t>both</a:t>
            </a:r>
            <a:r>
              <a:rPr lang="pt-PT" sz="2400" dirty="0" smtClean="0">
                <a:solidFill>
                  <a:srgbClr val="3366FF"/>
                </a:solidFill>
              </a:rPr>
              <a:t> </a:t>
            </a:r>
            <a:r>
              <a:rPr lang="pt-PT" sz="2400" dirty="0" err="1" smtClean="0">
                <a:solidFill>
                  <a:srgbClr val="3366FF"/>
                </a:solidFill>
              </a:rPr>
              <a:t>written</a:t>
            </a:r>
            <a:r>
              <a:rPr lang="pt-PT" sz="2400" dirty="0" smtClean="0">
                <a:solidFill>
                  <a:srgbClr val="3366FF"/>
                </a:solidFill>
              </a:rPr>
              <a:t> </a:t>
            </a:r>
            <a:r>
              <a:rPr lang="pt-PT" sz="2400" dirty="0" err="1" smtClean="0">
                <a:solidFill>
                  <a:srgbClr val="3366FF"/>
                </a:solidFill>
              </a:rPr>
              <a:t>and</a:t>
            </a:r>
            <a:r>
              <a:rPr lang="pt-PT" sz="2400" dirty="0" smtClean="0">
                <a:solidFill>
                  <a:srgbClr val="3366FF"/>
                </a:solidFill>
              </a:rPr>
              <a:t> </a:t>
            </a:r>
            <a:r>
              <a:rPr lang="pt-PT" sz="2400" dirty="0" err="1" smtClean="0">
                <a:solidFill>
                  <a:srgbClr val="3366FF"/>
                </a:solidFill>
              </a:rPr>
              <a:t>spoken</a:t>
            </a:r>
            <a:r>
              <a:rPr lang="pt-PT" sz="2400" dirty="0" smtClean="0">
                <a:solidFill>
                  <a:srgbClr val="3366FF"/>
                </a:solidFill>
              </a:rPr>
              <a:t>, </a:t>
            </a:r>
            <a:r>
              <a:rPr lang="pt-PT" sz="2400" dirty="0" err="1" smtClean="0">
                <a:solidFill>
                  <a:srgbClr val="3366FF"/>
                </a:solidFill>
              </a:rPr>
              <a:t>and</a:t>
            </a:r>
            <a:r>
              <a:rPr lang="pt-PT" sz="2400" dirty="0" smtClean="0">
                <a:solidFill>
                  <a:srgbClr val="3366FF"/>
                </a:solidFill>
              </a:rPr>
              <a:t> </a:t>
            </a:r>
            <a:r>
              <a:rPr lang="pt-PT" sz="2400" dirty="0" err="1" smtClean="0">
                <a:solidFill>
                  <a:srgbClr val="3366FF"/>
                </a:solidFill>
              </a:rPr>
              <a:t>gained</a:t>
            </a:r>
            <a:r>
              <a:rPr lang="pt-PT" sz="2400" dirty="0" smtClean="0">
                <a:solidFill>
                  <a:srgbClr val="3366FF"/>
                </a:solidFill>
              </a:rPr>
              <a:t> insights </a:t>
            </a:r>
            <a:r>
              <a:rPr lang="pt-PT" sz="2400" dirty="0" err="1" smtClean="0">
                <a:solidFill>
                  <a:srgbClr val="3366FF"/>
                </a:solidFill>
              </a:rPr>
              <a:t>into</a:t>
            </a:r>
            <a:r>
              <a:rPr lang="pt-PT" sz="2400" dirty="0" smtClean="0">
                <a:solidFill>
                  <a:srgbClr val="3366FF"/>
                </a:solidFill>
              </a:rPr>
              <a:t> Portuguese </a:t>
            </a:r>
            <a:r>
              <a:rPr lang="pt-PT" sz="2400" dirty="0" err="1" smtClean="0">
                <a:solidFill>
                  <a:srgbClr val="3366FF"/>
                </a:solidFill>
              </a:rPr>
              <a:t>culture</a:t>
            </a:r>
            <a:r>
              <a:rPr lang="pt-PT" sz="2400" dirty="0" smtClean="0">
                <a:solidFill>
                  <a:srgbClr val="3366FF"/>
                </a:solidFill>
              </a:rPr>
              <a:t> </a:t>
            </a:r>
            <a:r>
              <a:rPr lang="pt-PT" sz="2400" dirty="0" err="1" smtClean="0">
                <a:solidFill>
                  <a:srgbClr val="3366FF"/>
                </a:solidFill>
              </a:rPr>
              <a:t>and</a:t>
            </a:r>
            <a:r>
              <a:rPr lang="pt-PT" sz="2400" dirty="0" smtClean="0">
                <a:solidFill>
                  <a:srgbClr val="3366FF"/>
                </a:solidFill>
              </a:rPr>
              <a:t> </a:t>
            </a:r>
            <a:r>
              <a:rPr lang="pt-PT" sz="2400" dirty="0" err="1" smtClean="0">
                <a:solidFill>
                  <a:srgbClr val="3366FF"/>
                </a:solidFill>
              </a:rPr>
              <a:t>ways</a:t>
            </a:r>
            <a:r>
              <a:rPr lang="pt-PT" sz="2400" dirty="0" smtClean="0">
                <a:solidFill>
                  <a:srgbClr val="3366FF"/>
                </a:solidFill>
              </a:rPr>
              <a:t> </a:t>
            </a:r>
            <a:r>
              <a:rPr lang="pt-PT" sz="2400" dirty="0" err="1" smtClean="0">
                <a:solidFill>
                  <a:srgbClr val="3366FF"/>
                </a:solidFill>
              </a:rPr>
              <a:t>of</a:t>
            </a:r>
            <a:r>
              <a:rPr lang="pt-PT" sz="2400" dirty="0" smtClean="0">
                <a:solidFill>
                  <a:srgbClr val="3366FF"/>
                </a:solidFill>
              </a:rPr>
              <a:t> </a:t>
            </a:r>
            <a:r>
              <a:rPr lang="pt-PT" sz="2400" dirty="0" err="1" smtClean="0">
                <a:solidFill>
                  <a:srgbClr val="3366FF"/>
                </a:solidFill>
              </a:rPr>
              <a:t>working</a:t>
            </a:r>
            <a:r>
              <a:rPr lang="pt-PT" sz="2400" dirty="0" smtClean="0">
                <a:solidFill>
                  <a:srgbClr val="3366FF"/>
                </a:solidFill>
              </a:rPr>
              <a:t>. As a </a:t>
            </a:r>
            <a:r>
              <a:rPr lang="pt-PT" sz="2400" dirty="0" err="1" smtClean="0">
                <a:solidFill>
                  <a:srgbClr val="3366FF"/>
                </a:solidFill>
              </a:rPr>
              <a:t>result</a:t>
            </a:r>
            <a:r>
              <a:rPr lang="pt-PT" sz="2400" dirty="0" smtClean="0">
                <a:solidFill>
                  <a:srgbClr val="3366FF"/>
                </a:solidFill>
              </a:rPr>
              <a:t>, I </a:t>
            </a:r>
            <a:r>
              <a:rPr lang="pt-PT" sz="2400" dirty="0" err="1" smtClean="0">
                <a:solidFill>
                  <a:srgbClr val="3366FF"/>
                </a:solidFill>
              </a:rPr>
              <a:t>have</a:t>
            </a:r>
            <a:r>
              <a:rPr lang="pt-PT" sz="2400" dirty="0" smtClean="0">
                <a:solidFill>
                  <a:srgbClr val="3366FF"/>
                </a:solidFill>
              </a:rPr>
              <a:t> </a:t>
            </a:r>
            <a:r>
              <a:rPr lang="pt-PT" sz="2400" dirty="0" err="1" smtClean="0">
                <a:solidFill>
                  <a:srgbClr val="3366FF"/>
                </a:solidFill>
              </a:rPr>
              <a:t>developed</a:t>
            </a:r>
            <a:r>
              <a:rPr lang="pt-PT" sz="2400" dirty="0" smtClean="0">
                <a:solidFill>
                  <a:srgbClr val="3366FF"/>
                </a:solidFill>
              </a:rPr>
              <a:t> a </a:t>
            </a:r>
            <a:r>
              <a:rPr lang="pt-PT" sz="2400" dirty="0" err="1" smtClean="0">
                <a:solidFill>
                  <a:srgbClr val="3366FF"/>
                </a:solidFill>
              </a:rPr>
              <a:t>good</a:t>
            </a:r>
            <a:r>
              <a:rPr lang="pt-PT" sz="2400" dirty="0" smtClean="0">
                <a:solidFill>
                  <a:srgbClr val="3366FF"/>
                </a:solidFill>
              </a:rPr>
              <a:t> </a:t>
            </a:r>
            <a:r>
              <a:rPr lang="pt-PT" sz="2400" dirty="0" err="1" smtClean="0">
                <a:solidFill>
                  <a:srgbClr val="3366FF"/>
                </a:solidFill>
              </a:rPr>
              <a:t>understanding</a:t>
            </a:r>
            <a:r>
              <a:rPr lang="pt-PT" sz="2400" dirty="0" smtClean="0">
                <a:solidFill>
                  <a:srgbClr val="3366FF"/>
                </a:solidFill>
              </a:rPr>
              <a:t> </a:t>
            </a:r>
            <a:r>
              <a:rPr lang="pt-PT" sz="2400" dirty="0" err="1" smtClean="0">
                <a:solidFill>
                  <a:srgbClr val="3366FF"/>
                </a:solidFill>
              </a:rPr>
              <a:t>of</a:t>
            </a:r>
            <a:r>
              <a:rPr lang="pt-PT" sz="2400" dirty="0" smtClean="0">
                <a:solidFill>
                  <a:srgbClr val="3366FF"/>
                </a:solidFill>
              </a:rPr>
              <a:t> </a:t>
            </a:r>
            <a:r>
              <a:rPr lang="pt-PT" sz="2400" dirty="0" err="1" smtClean="0">
                <a:solidFill>
                  <a:srgbClr val="3366FF"/>
                </a:solidFill>
              </a:rPr>
              <a:t>both</a:t>
            </a:r>
            <a:r>
              <a:rPr lang="pt-PT" sz="2400" dirty="0" smtClean="0">
                <a:solidFill>
                  <a:srgbClr val="3366FF"/>
                </a:solidFill>
              </a:rPr>
              <a:t> Portuguese </a:t>
            </a:r>
            <a:r>
              <a:rPr lang="pt-PT" sz="2400" dirty="0" err="1" smtClean="0">
                <a:solidFill>
                  <a:srgbClr val="3366FF"/>
                </a:solidFill>
              </a:rPr>
              <a:t>and</a:t>
            </a:r>
            <a:r>
              <a:rPr lang="pt-PT" sz="2400" dirty="0" smtClean="0">
                <a:solidFill>
                  <a:srgbClr val="3366FF"/>
                </a:solidFill>
              </a:rPr>
              <a:t> </a:t>
            </a:r>
            <a:r>
              <a:rPr lang="pt-PT" sz="2400" dirty="0" err="1" smtClean="0">
                <a:solidFill>
                  <a:srgbClr val="3366FF"/>
                </a:solidFill>
              </a:rPr>
              <a:t>Swedish</a:t>
            </a:r>
            <a:r>
              <a:rPr lang="pt-PT" sz="2400" dirty="0" smtClean="0">
                <a:solidFill>
                  <a:srgbClr val="3366FF"/>
                </a:solidFill>
              </a:rPr>
              <a:t> business </a:t>
            </a:r>
            <a:r>
              <a:rPr lang="pt-PT" sz="2400" dirty="0" err="1" smtClean="0">
                <a:solidFill>
                  <a:srgbClr val="3366FF"/>
                </a:solidFill>
              </a:rPr>
              <a:t>practices</a:t>
            </a:r>
            <a:r>
              <a:rPr lang="pt-PT" sz="2400" dirty="0" smtClean="0">
                <a:solidFill>
                  <a:srgbClr val="3366FF"/>
                </a:solidFill>
              </a:rPr>
              <a:t>.</a:t>
            </a:r>
            <a:endParaRPr lang="pt-PT" sz="2400" dirty="0"/>
          </a:p>
        </p:txBody>
      </p:sp>
      <p:sp>
        <p:nvSpPr>
          <p:cNvPr id="11" name="Oval 10"/>
          <p:cNvSpPr/>
          <p:nvPr/>
        </p:nvSpPr>
        <p:spPr>
          <a:xfrm>
            <a:off x="503548" y="3930153"/>
            <a:ext cx="7848872" cy="2776373"/>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3" name="Slide Number Placeholder 2"/>
          <p:cNvSpPr>
            <a:spLocks noGrp="1"/>
          </p:cNvSpPr>
          <p:nvPr>
            <p:ph type="sldNum" sz="quarter" idx="12"/>
          </p:nvPr>
        </p:nvSpPr>
        <p:spPr/>
        <p:txBody>
          <a:bodyPr/>
          <a:lstStyle/>
          <a:p>
            <a:fld id="{8AEAD054-9927-45A5-871A-CAABACE37F32}" type="slidenum">
              <a:rPr lang="pt-PT" smtClean="0"/>
              <a:pPr/>
              <a:t>21</a:t>
            </a:fld>
            <a:endParaRPr lang="pt-PT"/>
          </a:p>
        </p:txBody>
      </p:sp>
    </p:spTree>
    <p:extLst>
      <p:ext uri="{BB962C8B-B14F-4D97-AF65-F5344CB8AC3E}">
        <p14:creationId xmlns:p14="http://schemas.microsoft.com/office/powerpoint/2010/main" val="20935850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11"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78098"/>
          </a:xfrm>
        </p:spPr>
        <p:txBody>
          <a:bodyPr/>
          <a:lstStyle/>
          <a:p>
            <a:r>
              <a:rPr lang="pt-PT" sz="2800" dirty="0" err="1" smtClean="0">
                <a:solidFill>
                  <a:srgbClr val="3366FF"/>
                </a:solidFill>
              </a:rPr>
              <a:t>Student</a:t>
            </a:r>
            <a:r>
              <a:rPr lang="pt-PT" sz="2800" dirty="0" smtClean="0">
                <a:solidFill>
                  <a:srgbClr val="3366FF"/>
                </a:solidFill>
              </a:rPr>
              <a:t> </a:t>
            </a:r>
            <a:r>
              <a:rPr lang="pt-PT" sz="2800" dirty="0" err="1" smtClean="0">
                <a:solidFill>
                  <a:srgbClr val="3366FF"/>
                </a:solidFill>
              </a:rPr>
              <a:t>text</a:t>
            </a:r>
            <a:r>
              <a:rPr lang="pt-PT" sz="2800" dirty="0" smtClean="0">
                <a:solidFill>
                  <a:srgbClr val="3366FF"/>
                </a:solidFill>
              </a:rPr>
              <a:t> 6: </a:t>
            </a:r>
            <a:r>
              <a:rPr lang="pt-PT" sz="2800" dirty="0" err="1">
                <a:solidFill>
                  <a:srgbClr val="00B0F0"/>
                </a:solidFill>
              </a:rPr>
              <a:t>Graduate</a:t>
            </a:r>
            <a:r>
              <a:rPr lang="pt-PT" sz="2800" dirty="0">
                <a:solidFill>
                  <a:srgbClr val="00B0F0"/>
                </a:solidFill>
              </a:rPr>
              <a:t> financial </a:t>
            </a:r>
            <a:r>
              <a:rPr lang="pt-PT" sz="2800" dirty="0" err="1">
                <a:solidFill>
                  <a:srgbClr val="00B0F0"/>
                </a:solidFill>
              </a:rPr>
              <a:t>analyst</a:t>
            </a:r>
            <a:endParaRPr lang="pt-PT" sz="2800" dirty="0">
              <a:solidFill>
                <a:srgbClr val="3366FF"/>
              </a:solidFill>
            </a:endParaRPr>
          </a:p>
        </p:txBody>
      </p:sp>
      <p:sp>
        <p:nvSpPr>
          <p:cNvPr id="3" name="Content Placeholder 2"/>
          <p:cNvSpPr>
            <a:spLocks noGrp="1"/>
          </p:cNvSpPr>
          <p:nvPr>
            <p:ph idx="1"/>
          </p:nvPr>
        </p:nvSpPr>
        <p:spPr>
          <a:xfrm>
            <a:off x="457200" y="1052736"/>
            <a:ext cx="8229600" cy="2016224"/>
          </a:xfrm>
        </p:spPr>
        <p:txBody>
          <a:bodyPr/>
          <a:lstStyle/>
          <a:p>
            <a:pPr marL="0" indent="0">
              <a:buNone/>
            </a:pPr>
            <a:r>
              <a:rPr lang="en-GB" sz="2800" dirty="0" smtClean="0"/>
              <a:t>Moreover, I am organized, reliable, dedicated and I’ve got the sense of responsibility. I gave dance lesson during a year in a boarding school in … a few years after being a girl scout.</a:t>
            </a:r>
          </a:p>
        </p:txBody>
      </p:sp>
      <p:sp>
        <p:nvSpPr>
          <p:cNvPr id="4" name="TextBox 3"/>
          <p:cNvSpPr txBox="1"/>
          <p:nvPr/>
        </p:nvSpPr>
        <p:spPr>
          <a:xfrm>
            <a:off x="5292080" y="1052736"/>
            <a:ext cx="3456384" cy="830997"/>
          </a:xfrm>
          <a:prstGeom prst="rect">
            <a:avLst/>
          </a:prstGeom>
          <a:solidFill>
            <a:srgbClr val="FFFF00"/>
          </a:solidFill>
        </p:spPr>
        <p:txBody>
          <a:bodyPr wrap="square" rtlCol="0">
            <a:spAutoFit/>
          </a:bodyPr>
          <a:lstStyle/>
          <a:p>
            <a:r>
              <a:rPr lang="pt-PT" sz="2400" dirty="0" smtClean="0"/>
              <a:t>READER MUST INFER THE CONNECTION</a:t>
            </a:r>
            <a:endParaRPr lang="pt-PT" sz="2400" dirty="0"/>
          </a:p>
        </p:txBody>
      </p:sp>
      <p:sp>
        <p:nvSpPr>
          <p:cNvPr id="5" name="Oval 4"/>
          <p:cNvSpPr/>
          <p:nvPr/>
        </p:nvSpPr>
        <p:spPr>
          <a:xfrm>
            <a:off x="519452" y="2060848"/>
            <a:ext cx="8280920" cy="122413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6" name="TextBox 5"/>
          <p:cNvSpPr txBox="1"/>
          <p:nvPr/>
        </p:nvSpPr>
        <p:spPr>
          <a:xfrm>
            <a:off x="683568" y="5976985"/>
            <a:ext cx="5832648" cy="461665"/>
          </a:xfrm>
          <a:prstGeom prst="rect">
            <a:avLst/>
          </a:prstGeom>
          <a:solidFill>
            <a:srgbClr val="FFFF00"/>
          </a:solidFill>
        </p:spPr>
        <p:txBody>
          <a:bodyPr wrap="square" rtlCol="0">
            <a:spAutoFit/>
          </a:bodyPr>
          <a:lstStyle/>
          <a:p>
            <a:r>
              <a:rPr lang="pt-PT" sz="2400" dirty="0" smtClean="0"/>
              <a:t>CONNECTION CLEAR …   </a:t>
            </a:r>
            <a:r>
              <a:rPr lang="pt-PT" sz="2400" dirty="0" err="1" smtClean="0"/>
              <a:t>but</a:t>
            </a:r>
            <a:endParaRPr lang="pt-PT" sz="2400" dirty="0"/>
          </a:p>
        </p:txBody>
      </p:sp>
      <p:sp>
        <p:nvSpPr>
          <p:cNvPr id="7" name="TextBox 6"/>
          <p:cNvSpPr txBox="1"/>
          <p:nvPr/>
        </p:nvSpPr>
        <p:spPr>
          <a:xfrm>
            <a:off x="519452" y="3284984"/>
            <a:ext cx="8136904" cy="2677656"/>
          </a:xfrm>
          <a:prstGeom prst="rect">
            <a:avLst/>
          </a:prstGeom>
          <a:noFill/>
        </p:spPr>
        <p:txBody>
          <a:bodyPr wrap="square" rtlCol="0">
            <a:spAutoFit/>
          </a:bodyPr>
          <a:lstStyle/>
          <a:p>
            <a:pPr marL="0" indent="0">
              <a:buNone/>
            </a:pPr>
            <a:r>
              <a:rPr lang="en-GB" sz="2800" dirty="0">
                <a:solidFill>
                  <a:srgbClr val="3366FF"/>
                </a:solidFill>
              </a:rPr>
              <a:t>Revised </a:t>
            </a:r>
            <a:r>
              <a:rPr lang="en-GB" sz="2800" dirty="0" smtClean="0">
                <a:solidFill>
                  <a:srgbClr val="3366FF"/>
                </a:solidFill>
              </a:rPr>
              <a:t>text 6</a:t>
            </a:r>
            <a:endParaRPr lang="en-GB" sz="2800" dirty="0">
              <a:solidFill>
                <a:srgbClr val="3366FF"/>
              </a:solidFill>
            </a:endParaRPr>
          </a:p>
          <a:p>
            <a:pPr marL="0" indent="0">
              <a:buNone/>
            </a:pPr>
            <a:r>
              <a:rPr lang="en-GB" sz="2800" dirty="0"/>
              <a:t>Moreover, I am organized, reliable, dedicated and I have a strong sense of responsibility. </a:t>
            </a:r>
            <a:r>
              <a:rPr lang="en-GB" sz="2800" b="1" dirty="0">
                <a:solidFill>
                  <a:srgbClr val="C00000"/>
                </a:solidFill>
              </a:rPr>
              <a:t>I developed these skills at a young age when</a:t>
            </a:r>
            <a:r>
              <a:rPr lang="en-GB" sz="2800" dirty="0">
                <a:solidFill>
                  <a:srgbClr val="7030A0"/>
                </a:solidFill>
              </a:rPr>
              <a:t> </a:t>
            </a:r>
            <a:r>
              <a:rPr lang="en-GB" sz="2800" dirty="0"/>
              <a:t>I gave dance lessons at a boarding school in ... a few years after being a girl scout. </a:t>
            </a:r>
          </a:p>
        </p:txBody>
      </p:sp>
      <p:sp>
        <p:nvSpPr>
          <p:cNvPr id="8" name="Slide Number Placeholder 7"/>
          <p:cNvSpPr>
            <a:spLocks noGrp="1"/>
          </p:cNvSpPr>
          <p:nvPr>
            <p:ph type="sldNum" sz="quarter" idx="12"/>
          </p:nvPr>
        </p:nvSpPr>
        <p:spPr/>
        <p:txBody>
          <a:bodyPr/>
          <a:lstStyle/>
          <a:p>
            <a:fld id="{8AEAD054-9927-45A5-871A-CAABACE37F32}" type="slidenum">
              <a:rPr lang="pt-PT" smtClean="0"/>
              <a:pPr/>
              <a:t>22</a:t>
            </a:fld>
            <a:endParaRPr lang="pt-PT"/>
          </a:p>
        </p:txBody>
      </p:sp>
    </p:spTree>
    <p:extLst>
      <p:ext uri="{BB962C8B-B14F-4D97-AF65-F5344CB8AC3E}">
        <p14:creationId xmlns:p14="http://schemas.microsoft.com/office/powerpoint/2010/main" val="3430017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78098"/>
          </a:xfrm>
        </p:spPr>
        <p:txBody>
          <a:bodyPr/>
          <a:lstStyle/>
          <a:p>
            <a:r>
              <a:rPr lang="pt-PT" sz="2800" dirty="0" err="1" smtClean="0">
                <a:solidFill>
                  <a:srgbClr val="3366FF"/>
                </a:solidFill>
              </a:rPr>
              <a:t>Revised</a:t>
            </a:r>
            <a:r>
              <a:rPr lang="pt-PT" sz="2800" dirty="0" smtClean="0">
                <a:solidFill>
                  <a:srgbClr val="3366FF"/>
                </a:solidFill>
              </a:rPr>
              <a:t> </a:t>
            </a:r>
            <a:r>
              <a:rPr lang="pt-PT" sz="2800" dirty="0" err="1" smtClean="0">
                <a:solidFill>
                  <a:srgbClr val="3366FF"/>
                </a:solidFill>
              </a:rPr>
              <a:t>text</a:t>
            </a:r>
            <a:r>
              <a:rPr lang="pt-PT" sz="2800" dirty="0" smtClean="0">
                <a:solidFill>
                  <a:srgbClr val="3366FF"/>
                </a:solidFill>
              </a:rPr>
              <a:t> 6: </a:t>
            </a:r>
            <a:r>
              <a:rPr lang="pt-PT" sz="2800" dirty="0" err="1">
                <a:solidFill>
                  <a:srgbClr val="00B0F0"/>
                </a:solidFill>
              </a:rPr>
              <a:t>Graduate</a:t>
            </a:r>
            <a:r>
              <a:rPr lang="pt-PT" sz="2800" dirty="0">
                <a:solidFill>
                  <a:srgbClr val="00B0F0"/>
                </a:solidFill>
              </a:rPr>
              <a:t> financial </a:t>
            </a:r>
            <a:r>
              <a:rPr lang="pt-PT" sz="2800" dirty="0" err="1">
                <a:solidFill>
                  <a:srgbClr val="00B0F0"/>
                </a:solidFill>
              </a:rPr>
              <a:t>analyst</a:t>
            </a:r>
            <a:endParaRPr lang="pt-PT" sz="2800" dirty="0">
              <a:solidFill>
                <a:srgbClr val="3366FF"/>
              </a:solidFill>
            </a:endParaRPr>
          </a:p>
        </p:txBody>
      </p:sp>
      <p:sp>
        <p:nvSpPr>
          <p:cNvPr id="3" name="Content Placeholder 2"/>
          <p:cNvSpPr>
            <a:spLocks noGrp="1"/>
          </p:cNvSpPr>
          <p:nvPr>
            <p:ph idx="1"/>
          </p:nvPr>
        </p:nvSpPr>
        <p:spPr>
          <a:xfrm>
            <a:off x="457200" y="1052736"/>
            <a:ext cx="8229600" cy="3600400"/>
          </a:xfrm>
        </p:spPr>
        <p:txBody>
          <a:bodyPr/>
          <a:lstStyle/>
          <a:p>
            <a:pPr marL="0" indent="0">
              <a:buNone/>
            </a:pPr>
            <a:r>
              <a:rPr lang="en-GB" sz="2800" dirty="0" smtClean="0"/>
              <a:t>Moreover</a:t>
            </a:r>
            <a:r>
              <a:rPr lang="en-GB" sz="2800" dirty="0"/>
              <a:t>, I am organized, reliable, dedicated and </a:t>
            </a:r>
            <a:r>
              <a:rPr lang="en-GB" sz="2800" dirty="0" smtClean="0"/>
              <a:t>I have a strong </a:t>
            </a:r>
            <a:r>
              <a:rPr lang="en-GB" sz="2800" dirty="0"/>
              <a:t>sense of </a:t>
            </a:r>
            <a:r>
              <a:rPr lang="en-GB" sz="2800" dirty="0" smtClean="0"/>
              <a:t>responsibility. I developed these skills at a young age when I gave dance lessons at a boarding school in ... a few years after being a girl scout. The experience taught me to pay close attention to my work and the importance of clarity in communication.</a:t>
            </a:r>
            <a:endParaRPr lang="en-GB" sz="2800" dirty="0"/>
          </a:p>
        </p:txBody>
      </p:sp>
      <p:sp>
        <p:nvSpPr>
          <p:cNvPr id="5" name="Oval 4"/>
          <p:cNvSpPr/>
          <p:nvPr/>
        </p:nvSpPr>
        <p:spPr>
          <a:xfrm>
            <a:off x="462840" y="2780928"/>
            <a:ext cx="8280920" cy="151216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6" name="TextBox 5"/>
          <p:cNvSpPr txBox="1"/>
          <p:nvPr/>
        </p:nvSpPr>
        <p:spPr>
          <a:xfrm>
            <a:off x="4572856" y="4437112"/>
            <a:ext cx="3456384" cy="1569660"/>
          </a:xfrm>
          <a:prstGeom prst="rect">
            <a:avLst/>
          </a:prstGeom>
          <a:solidFill>
            <a:srgbClr val="FFFF00"/>
          </a:solidFill>
        </p:spPr>
        <p:txBody>
          <a:bodyPr wrap="square" rtlCol="0">
            <a:spAutoFit/>
          </a:bodyPr>
          <a:lstStyle/>
          <a:p>
            <a:r>
              <a:rPr lang="pt-PT" sz="2400" dirty="0" smtClean="0"/>
              <a:t>TRANSFERABLE SKILLS TO WRITING (ATTENTION TO DETAIL)</a:t>
            </a:r>
            <a:endParaRPr lang="pt-PT" sz="2400" dirty="0"/>
          </a:p>
        </p:txBody>
      </p:sp>
      <p:sp>
        <p:nvSpPr>
          <p:cNvPr id="7" name="Slide Number Placeholder 6"/>
          <p:cNvSpPr>
            <a:spLocks noGrp="1"/>
          </p:cNvSpPr>
          <p:nvPr>
            <p:ph type="sldNum" sz="quarter" idx="12"/>
          </p:nvPr>
        </p:nvSpPr>
        <p:spPr/>
        <p:txBody>
          <a:bodyPr/>
          <a:lstStyle/>
          <a:p>
            <a:fld id="{8AEAD054-9927-45A5-871A-CAABACE37F32}" type="slidenum">
              <a:rPr lang="pt-PT" smtClean="0"/>
              <a:pPr/>
              <a:t>23</a:t>
            </a:fld>
            <a:endParaRPr lang="pt-PT"/>
          </a:p>
        </p:txBody>
      </p:sp>
    </p:spTree>
    <p:extLst>
      <p:ext uri="{BB962C8B-B14F-4D97-AF65-F5344CB8AC3E}">
        <p14:creationId xmlns:p14="http://schemas.microsoft.com/office/powerpoint/2010/main" val="19670038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78098"/>
          </a:xfrm>
        </p:spPr>
        <p:txBody>
          <a:bodyPr/>
          <a:lstStyle/>
          <a:p>
            <a:r>
              <a:rPr lang="pt-PT" sz="2800" dirty="0" err="1" smtClean="0">
                <a:solidFill>
                  <a:srgbClr val="3366FF"/>
                </a:solidFill>
              </a:rPr>
              <a:t>Student</a:t>
            </a:r>
            <a:r>
              <a:rPr lang="pt-PT" sz="2800" dirty="0" smtClean="0">
                <a:solidFill>
                  <a:srgbClr val="3366FF"/>
                </a:solidFill>
              </a:rPr>
              <a:t> </a:t>
            </a:r>
            <a:r>
              <a:rPr lang="pt-PT" sz="2800" dirty="0" err="1" smtClean="0">
                <a:solidFill>
                  <a:srgbClr val="3366FF"/>
                </a:solidFill>
              </a:rPr>
              <a:t>text</a:t>
            </a:r>
            <a:r>
              <a:rPr lang="pt-PT" sz="2800" dirty="0" smtClean="0">
                <a:solidFill>
                  <a:srgbClr val="3366FF"/>
                </a:solidFill>
              </a:rPr>
              <a:t> 7: </a:t>
            </a:r>
            <a:r>
              <a:rPr lang="pt-PT" sz="2800" dirty="0" err="1">
                <a:solidFill>
                  <a:srgbClr val="00B0F0"/>
                </a:solidFill>
              </a:rPr>
              <a:t>Graduate</a:t>
            </a:r>
            <a:r>
              <a:rPr lang="pt-PT" sz="2800" dirty="0">
                <a:solidFill>
                  <a:srgbClr val="00B0F0"/>
                </a:solidFill>
              </a:rPr>
              <a:t> financial </a:t>
            </a:r>
            <a:r>
              <a:rPr lang="pt-PT" sz="2800" dirty="0" err="1">
                <a:solidFill>
                  <a:srgbClr val="00B0F0"/>
                </a:solidFill>
              </a:rPr>
              <a:t>analyst</a:t>
            </a:r>
            <a:endParaRPr lang="pt-PT" sz="2800" dirty="0">
              <a:solidFill>
                <a:srgbClr val="3366FF"/>
              </a:solidFill>
            </a:endParaRPr>
          </a:p>
        </p:txBody>
      </p:sp>
      <p:sp>
        <p:nvSpPr>
          <p:cNvPr id="3" name="Content Placeholder 2"/>
          <p:cNvSpPr>
            <a:spLocks noGrp="1"/>
          </p:cNvSpPr>
          <p:nvPr>
            <p:ph idx="1"/>
          </p:nvPr>
        </p:nvSpPr>
        <p:spPr>
          <a:xfrm>
            <a:off x="457200" y="1052736"/>
            <a:ext cx="8229600" cy="2016224"/>
          </a:xfrm>
        </p:spPr>
        <p:txBody>
          <a:bodyPr/>
          <a:lstStyle/>
          <a:p>
            <a:pPr marL="0" indent="0">
              <a:buNone/>
            </a:pPr>
            <a:r>
              <a:rPr lang="en-GB" sz="2800" dirty="0" smtClean="0"/>
              <a:t>My current job is </a:t>
            </a:r>
            <a:r>
              <a:rPr lang="en-GB" sz="2800" dirty="0" smtClean="0"/>
              <a:t>in a </a:t>
            </a:r>
            <a:r>
              <a:rPr lang="en-GB" sz="2800" dirty="0" smtClean="0"/>
              <a:t>Pharmacy where I am a sales assistant. I also try to do an outstanding job there, where I am also responsible for arranging the supplies of medicine and drugs and ensure they are in the right condition. Medicines and drugs are product that requires constant monitoring and precision in storage as there is no margin for error.</a:t>
            </a:r>
          </a:p>
        </p:txBody>
      </p:sp>
      <p:sp>
        <p:nvSpPr>
          <p:cNvPr id="4" name="TextBox 3"/>
          <p:cNvSpPr txBox="1"/>
          <p:nvPr/>
        </p:nvSpPr>
        <p:spPr>
          <a:xfrm>
            <a:off x="2627784" y="4149080"/>
            <a:ext cx="3456384" cy="1200329"/>
          </a:xfrm>
          <a:prstGeom prst="rect">
            <a:avLst/>
          </a:prstGeom>
          <a:solidFill>
            <a:srgbClr val="FFFF00"/>
          </a:solidFill>
        </p:spPr>
        <p:txBody>
          <a:bodyPr wrap="square" rtlCol="0">
            <a:spAutoFit/>
          </a:bodyPr>
          <a:lstStyle/>
          <a:p>
            <a:r>
              <a:rPr lang="pt-PT" sz="2400" dirty="0" smtClean="0"/>
              <a:t>NO SPECIFIC LINK TO </a:t>
            </a:r>
            <a:r>
              <a:rPr lang="pt-PT" sz="2400" dirty="0" smtClean="0"/>
              <a:t>JOB /COMPANY BUSINESS</a:t>
            </a:r>
            <a:endParaRPr lang="pt-PT" sz="2400" dirty="0" smtClean="0"/>
          </a:p>
        </p:txBody>
      </p:sp>
      <p:sp>
        <p:nvSpPr>
          <p:cNvPr id="6" name="TextBox 5"/>
          <p:cNvSpPr txBox="1"/>
          <p:nvPr/>
        </p:nvSpPr>
        <p:spPr>
          <a:xfrm>
            <a:off x="1691680" y="5599428"/>
            <a:ext cx="5832648" cy="461665"/>
          </a:xfrm>
          <a:prstGeom prst="rect">
            <a:avLst/>
          </a:prstGeom>
          <a:solidFill>
            <a:srgbClr val="FFFF00"/>
          </a:solidFill>
        </p:spPr>
        <p:txBody>
          <a:bodyPr wrap="square" rtlCol="0">
            <a:spAutoFit/>
          </a:bodyPr>
          <a:lstStyle/>
          <a:p>
            <a:r>
              <a:rPr lang="pt-PT" sz="2400" dirty="0"/>
              <a:t>HOW DOES THIS ADD VALUE?</a:t>
            </a:r>
          </a:p>
        </p:txBody>
      </p:sp>
      <p:sp>
        <p:nvSpPr>
          <p:cNvPr id="8" name="Slide Number Placeholder 7"/>
          <p:cNvSpPr>
            <a:spLocks noGrp="1"/>
          </p:cNvSpPr>
          <p:nvPr>
            <p:ph type="sldNum" sz="quarter" idx="12"/>
          </p:nvPr>
        </p:nvSpPr>
        <p:spPr/>
        <p:txBody>
          <a:bodyPr/>
          <a:lstStyle/>
          <a:p>
            <a:fld id="{8AEAD054-9927-45A5-871A-CAABACE37F32}" type="slidenum">
              <a:rPr lang="pt-PT" smtClean="0"/>
              <a:pPr/>
              <a:t>24</a:t>
            </a:fld>
            <a:endParaRPr lang="pt-PT"/>
          </a:p>
        </p:txBody>
      </p:sp>
    </p:spTree>
    <p:extLst>
      <p:ext uri="{BB962C8B-B14F-4D97-AF65-F5344CB8AC3E}">
        <p14:creationId xmlns:p14="http://schemas.microsoft.com/office/powerpoint/2010/main" val="9168851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78098"/>
          </a:xfrm>
        </p:spPr>
        <p:txBody>
          <a:bodyPr/>
          <a:lstStyle/>
          <a:p>
            <a:r>
              <a:rPr lang="pt-PT" sz="2800" dirty="0" err="1" smtClean="0">
                <a:solidFill>
                  <a:srgbClr val="3366FF"/>
                </a:solidFill>
              </a:rPr>
              <a:t>Student</a:t>
            </a:r>
            <a:r>
              <a:rPr lang="pt-PT" sz="2800" dirty="0" smtClean="0">
                <a:solidFill>
                  <a:srgbClr val="3366FF"/>
                </a:solidFill>
              </a:rPr>
              <a:t> </a:t>
            </a:r>
            <a:r>
              <a:rPr lang="pt-PT" sz="2800" dirty="0" err="1" smtClean="0">
                <a:solidFill>
                  <a:srgbClr val="3366FF"/>
                </a:solidFill>
              </a:rPr>
              <a:t>text</a:t>
            </a:r>
            <a:r>
              <a:rPr lang="pt-PT" sz="2800" dirty="0" smtClean="0">
                <a:solidFill>
                  <a:srgbClr val="3366FF"/>
                </a:solidFill>
              </a:rPr>
              <a:t> 7: </a:t>
            </a:r>
            <a:r>
              <a:rPr lang="pt-PT" sz="2800" dirty="0" err="1">
                <a:solidFill>
                  <a:srgbClr val="00B0F0"/>
                </a:solidFill>
              </a:rPr>
              <a:t>Graduate</a:t>
            </a:r>
            <a:r>
              <a:rPr lang="pt-PT" sz="2800" dirty="0">
                <a:solidFill>
                  <a:srgbClr val="00B0F0"/>
                </a:solidFill>
              </a:rPr>
              <a:t> financial </a:t>
            </a:r>
            <a:r>
              <a:rPr lang="pt-PT" sz="2800" dirty="0" err="1">
                <a:solidFill>
                  <a:srgbClr val="00B0F0"/>
                </a:solidFill>
              </a:rPr>
              <a:t>analyst</a:t>
            </a:r>
            <a:endParaRPr lang="pt-PT" sz="2800" dirty="0">
              <a:solidFill>
                <a:srgbClr val="3366FF"/>
              </a:solidFill>
            </a:endParaRPr>
          </a:p>
        </p:txBody>
      </p:sp>
      <p:sp>
        <p:nvSpPr>
          <p:cNvPr id="3" name="Content Placeholder 2"/>
          <p:cNvSpPr>
            <a:spLocks noGrp="1"/>
          </p:cNvSpPr>
          <p:nvPr>
            <p:ph idx="1"/>
          </p:nvPr>
        </p:nvSpPr>
        <p:spPr>
          <a:xfrm>
            <a:off x="457200" y="1052736"/>
            <a:ext cx="8229600" cy="2016224"/>
          </a:xfrm>
        </p:spPr>
        <p:txBody>
          <a:bodyPr/>
          <a:lstStyle/>
          <a:p>
            <a:pPr marL="0" indent="0">
              <a:buNone/>
            </a:pPr>
            <a:r>
              <a:rPr lang="en-GB" sz="2800" dirty="0" smtClean="0"/>
              <a:t>My current job is </a:t>
            </a:r>
            <a:r>
              <a:rPr lang="en-GB" sz="2800" dirty="0" smtClean="0"/>
              <a:t>in a </a:t>
            </a:r>
            <a:r>
              <a:rPr lang="en-GB" sz="2800" dirty="0" smtClean="0">
                <a:solidFill>
                  <a:srgbClr val="00B050"/>
                </a:solidFill>
              </a:rPr>
              <a:t>p</a:t>
            </a:r>
            <a:r>
              <a:rPr lang="en-GB" sz="2800" dirty="0" smtClean="0"/>
              <a:t>harmacy where I am a sales assistant. I also try to do an outstanding job there, where I am </a:t>
            </a:r>
            <a:r>
              <a:rPr lang="en-GB" sz="2800" strike="sngStrike" dirty="0" smtClean="0">
                <a:solidFill>
                  <a:srgbClr val="00B050"/>
                </a:solidFill>
              </a:rPr>
              <a:t>also</a:t>
            </a:r>
            <a:r>
              <a:rPr lang="en-GB" sz="2800" dirty="0" smtClean="0">
                <a:solidFill>
                  <a:srgbClr val="00B050"/>
                </a:solidFill>
              </a:rPr>
              <a:t> </a:t>
            </a:r>
            <a:r>
              <a:rPr lang="en-GB" sz="2800" dirty="0" smtClean="0"/>
              <a:t>responsible for arranging the supplies of medicine and drugs and </a:t>
            </a:r>
            <a:r>
              <a:rPr lang="en-GB" sz="2800" dirty="0" smtClean="0">
                <a:solidFill>
                  <a:srgbClr val="00B050"/>
                </a:solidFill>
              </a:rPr>
              <a:t>ensuring</a:t>
            </a:r>
            <a:r>
              <a:rPr lang="en-GB" sz="2800" dirty="0" smtClean="0"/>
              <a:t> they are in the right condition. </a:t>
            </a:r>
          </a:p>
        </p:txBody>
      </p:sp>
      <p:sp>
        <p:nvSpPr>
          <p:cNvPr id="7" name="TextBox 6"/>
          <p:cNvSpPr txBox="1"/>
          <p:nvPr/>
        </p:nvSpPr>
        <p:spPr>
          <a:xfrm>
            <a:off x="416999" y="2780928"/>
            <a:ext cx="8136904" cy="2677656"/>
          </a:xfrm>
          <a:prstGeom prst="rect">
            <a:avLst/>
          </a:prstGeom>
          <a:noFill/>
        </p:spPr>
        <p:txBody>
          <a:bodyPr wrap="square" rtlCol="0">
            <a:spAutoFit/>
          </a:bodyPr>
          <a:lstStyle/>
          <a:p>
            <a:pPr marL="0" indent="0">
              <a:buNone/>
            </a:pPr>
            <a:r>
              <a:rPr lang="en-GB" sz="2800" dirty="0" smtClean="0"/>
              <a:t>					Because medicines and drugs require constant monitoring and precision in storage, </a:t>
            </a:r>
            <a:r>
              <a:rPr lang="en-GB" sz="2800" dirty="0" smtClean="0">
                <a:solidFill>
                  <a:srgbClr val="3366FF"/>
                </a:solidFill>
              </a:rPr>
              <a:t>I have developed a strong eye for detail and am well aware of the importance of accuracy in reports and records for a business.</a:t>
            </a:r>
            <a:endParaRPr lang="en-GB" sz="2800" dirty="0">
              <a:solidFill>
                <a:srgbClr val="3366FF"/>
              </a:solidFill>
            </a:endParaRPr>
          </a:p>
        </p:txBody>
      </p:sp>
      <p:sp>
        <p:nvSpPr>
          <p:cNvPr id="8" name="Slide Number Placeholder 7"/>
          <p:cNvSpPr>
            <a:spLocks noGrp="1"/>
          </p:cNvSpPr>
          <p:nvPr>
            <p:ph type="sldNum" sz="quarter" idx="12"/>
          </p:nvPr>
        </p:nvSpPr>
        <p:spPr/>
        <p:txBody>
          <a:bodyPr/>
          <a:lstStyle/>
          <a:p>
            <a:fld id="{8AEAD054-9927-45A5-871A-CAABACE37F32}" type="slidenum">
              <a:rPr lang="pt-PT" smtClean="0"/>
              <a:pPr/>
              <a:t>25</a:t>
            </a:fld>
            <a:endParaRPr lang="pt-PT"/>
          </a:p>
        </p:txBody>
      </p:sp>
      <p:sp>
        <p:nvSpPr>
          <p:cNvPr id="9" name="TextBox 8"/>
          <p:cNvSpPr txBox="1"/>
          <p:nvPr/>
        </p:nvSpPr>
        <p:spPr>
          <a:xfrm>
            <a:off x="3995936" y="5013176"/>
            <a:ext cx="3456384" cy="1569660"/>
          </a:xfrm>
          <a:prstGeom prst="rect">
            <a:avLst/>
          </a:prstGeom>
          <a:solidFill>
            <a:srgbClr val="FFFF00"/>
          </a:solidFill>
        </p:spPr>
        <p:txBody>
          <a:bodyPr wrap="square" rtlCol="0">
            <a:spAutoFit/>
          </a:bodyPr>
          <a:lstStyle/>
          <a:p>
            <a:r>
              <a:rPr lang="pt-PT" sz="2400" dirty="0" smtClean="0"/>
              <a:t>TRANSFERABLE SKILLS TO REPORT WRITING (ATTENTION TO DETAIL)</a:t>
            </a:r>
            <a:endParaRPr lang="pt-PT" sz="2400" dirty="0"/>
          </a:p>
        </p:txBody>
      </p:sp>
    </p:spTree>
    <p:extLst>
      <p:ext uri="{BB962C8B-B14F-4D97-AF65-F5344CB8AC3E}">
        <p14:creationId xmlns:p14="http://schemas.microsoft.com/office/powerpoint/2010/main" val="6954522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9"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Positive, negative or neutral?</a:t>
            </a:r>
            <a:endParaRPr lang="en-US" dirty="0"/>
          </a:p>
        </p:txBody>
      </p:sp>
      <p:sp>
        <p:nvSpPr>
          <p:cNvPr id="3" name="Content Placeholder 2"/>
          <p:cNvSpPr>
            <a:spLocks noGrp="1"/>
          </p:cNvSpPr>
          <p:nvPr>
            <p:ph idx="1"/>
          </p:nvPr>
        </p:nvSpPr>
        <p:spPr/>
        <p:txBody>
          <a:bodyPr/>
          <a:lstStyle/>
          <a:p>
            <a:endParaRPr lang="en-US" dirty="0" smtClean="0"/>
          </a:p>
          <a:p>
            <a:endParaRPr lang="en-US" dirty="0"/>
          </a:p>
          <a:p>
            <a:endParaRPr lang="en-US" dirty="0" smtClean="0"/>
          </a:p>
          <a:p>
            <a:pPr marL="0" indent="0" algn="ctr">
              <a:buNone/>
            </a:pPr>
            <a:r>
              <a:rPr lang="en-US" dirty="0" smtClean="0"/>
              <a:t>How to encode attitude</a:t>
            </a:r>
            <a:endParaRPr lang="en-US" dirty="0"/>
          </a:p>
        </p:txBody>
      </p:sp>
      <p:sp>
        <p:nvSpPr>
          <p:cNvPr id="4" name="Slide Number Placeholder 3"/>
          <p:cNvSpPr>
            <a:spLocks noGrp="1"/>
          </p:cNvSpPr>
          <p:nvPr>
            <p:ph type="sldNum" sz="quarter" idx="12"/>
          </p:nvPr>
        </p:nvSpPr>
        <p:spPr/>
        <p:txBody>
          <a:bodyPr/>
          <a:lstStyle/>
          <a:p>
            <a:fld id="{8AEAD054-9927-45A5-871A-CAABACE37F32}" type="slidenum">
              <a:rPr lang="pt-PT" smtClean="0"/>
              <a:pPr/>
              <a:t>26</a:t>
            </a:fld>
            <a:endParaRPr lang="pt-PT"/>
          </a:p>
        </p:txBody>
      </p:sp>
    </p:spTree>
    <p:extLst>
      <p:ext uri="{BB962C8B-B14F-4D97-AF65-F5344CB8AC3E}">
        <p14:creationId xmlns:p14="http://schemas.microsoft.com/office/powerpoint/2010/main" val="176976261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980728"/>
            <a:ext cx="7772400" cy="1470025"/>
          </a:xfrm>
        </p:spPr>
        <p:txBody>
          <a:bodyPr/>
          <a:lstStyle/>
          <a:p>
            <a:r>
              <a:rPr lang="en-US" dirty="0" smtClean="0"/>
              <a:t>Positive, neutral or negative?</a:t>
            </a:r>
            <a:endParaRPr lang="en-US" dirty="0"/>
          </a:p>
        </p:txBody>
      </p:sp>
      <p:sp>
        <p:nvSpPr>
          <p:cNvPr id="3" name="Subtitle 2"/>
          <p:cNvSpPr>
            <a:spLocks noGrp="1"/>
          </p:cNvSpPr>
          <p:nvPr>
            <p:ph type="subTitle" idx="1"/>
          </p:nvPr>
        </p:nvSpPr>
        <p:spPr>
          <a:xfrm>
            <a:off x="1187624" y="2780928"/>
            <a:ext cx="6696744" cy="2232248"/>
          </a:xfrm>
        </p:spPr>
        <p:txBody>
          <a:bodyPr/>
          <a:lstStyle/>
          <a:p>
            <a:pPr algn="just"/>
            <a:r>
              <a:rPr lang="en-US" dirty="0" smtClean="0">
                <a:solidFill>
                  <a:srgbClr val="FFC000"/>
                </a:solidFill>
              </a:rPr>
              <a:t>I spent a semester in Italy on the Erasmus program. </a:t>
            </a:r>
            <a:r>
              <a:rPr lang="en-US" dirty="0" smtClean="0">
                <a:solidFill>
                  <a:srgbClr val="92D050"/>
                </a:solidFill>
              </a:rPr>
              <a:t>Whilst there</a:t>
            </a:r>
            <a:r>
              <a:rPr lang="en-US" dirty="0" smtClean="0">
                <a:solidFill>
                  <a:schemeClr val="accent1"/>
                </a:solidFill>
              </a:rPr>
              <a:t> I met new people and adapted to a different culture</a:t>
            </a:r>
            <a:r>
              <a:rPr lang="en-US" dirty="0" smtClean="0"/>
              <a:t>.</a:t>
            </a:r>
            <a:endParaRPr lang="en-US" dirty="0"/>
          </a:p>
        </p:txBody>
      </p:sp>
    </p:spTree>
    <p:extLst>
      <p:ext uri="{BB962C8B-B14F-4D97-AF65-F5344CB8AC3E}">
        <p14:creationId xmlns:p14="http://schemas.microsoft.com/office/powerpoint/2010/main" val="73460436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980728"/>
            <a:ext cx="7772400" cy="1470025"/>
          </a:xfrm>
        </p:spPr>
        <p:txBody>
          <a:bodyPr/>
          <a:lstStyle/>
          <a:p>
            <a:r>
              <a:rPr lang="pt-PT" dirty="0" smtClean="0">
                <a:solidFill>
                  <a:schemeClr val="tx2"/>
                </a:solidFill>
                <a:latin typeface="+mj-lt"/>
                <a:ea typeface="+mj-ea"/>
                <a:cs typeface="+mj-cs"/>
              </a:rPr>
              <a:t>Positive, neutral </a:t>
            </a:r>
            <a:r>
              <a:rPr lang="pt-PT" dirty="0" err="1" smtClean="0">
                <a:solidFill>
                  <a:schemeClr val="tx2"/>
                </a:solidFill>
                <a:latin typeface="+mj-lt"/>
                <a:ea typeface="+mj-ea"/>
                <a:cs typeface="+mj-cs"/>
              </a:rPr>
              <a:t>or</a:t>
            </a:r>
            <a:r>
              <a:rPr lang="pt-PT" dirty="0" smtClean="0">
                <a:solidFill>
                  <a:schemeClr val="tx2"/>
                </a:solidFill>
                <a:latin typeface="+mj-lt"/>
                <a:ea typeface="+mj-ea"/>
                <a:cs typeface="+mj-cs"/>
              </a:rPr>
              <a:t> negative?</a:t>
            </a:r>
            <a:r>
              <a:rPr lang="pt-PT" dirty="0">
                <a:solidFill>
                  <a:schemeClr val="tx2"/>
                </a:solidFill>
                <a:latin typeface="+mj-lt"/>
                <a:ea typeface="+mj-ea"/>
                <a:cs typeface="+mj-cs"/>
              </a:rPr>
              <a:t/>
            </a:r>
            <a:br>
              <a:rPr lang="pt-PT" dirty="0">
                <a:solidFill>
                  <a:schemeClr val="tx2"/>
                </a:solidFill>
                <a:latin typeface="+mj-lt"/>
                <a:ea typeface="+mj-ea"/>
                <a:cs typeface="+mj-cs"/>
              </a:rPr>
            </a:br>
            <a:endParaRPr lang="en-US" dirty="0"/>
          </a:p>
        </p:txBody>
      </p:sp>
      <p:sp>
        <p:nvSpPr>
          <p:cNvPr id="3" name="Subtitle 2"/>
          <p:cNvSpPr>
            <a:spLocks noGrp="1"/>
          </p:cNvSpPr>
          <p:nvPr>
            <p:ph type="subTitle" idx="1"/>
          </p:nvPr>
        </p:nvSpPr>
        <p:spPr>
          <a:xfrm>
            <a:off x="1331640" y="2348880"/>
            <a:ext cx="6328792" cy="3168352"/>
          </a:xfrm>
        </p:spPr>
        <p:txBody>
          <a:bodyPr/>
          <a:lstStyle/>
          <a:p>
            <a:pPr algn="just"/>
            <a:r>
              <a:rPr lang="en-US" dirty="0" smtClean="0">
                <a:solidFill>
                  <a:srgbClr val="FFC000"/>
                </a:solidFill>
              </a:rPr>
              <a:t>I spent a semester in Italy on the Erasmus program. This was an enriching experience. </a:t>
            </a:r>
            <a:r>
              <a:rPr lang="en-US" dirty="0" smtClean="0">
                <a:solidFill>
                  <a:srgbClr val="92D050"/>
                </a:solidFill>
              </a:rPr>
              <a:t>Whilst there </a:t>
            </a:r>
            <a:r>
              <a:rPr lang="en-US" dirty="0" smtClean="0">
                <a:solidFill>
                  <a:schemeClr val="accent1"/>
                </a:solidFill>
              </a:rPr>
              <a:t>I met new people and adapted to a different culture</a:t>
            </a:r>
            <a:r>
              <a:rPr lang="en-US" dirty="0" smtClean="0"/>
              <a:t>.</a:t>
            </a:r>
            <a:endParaRPr lang="en-US" dirty="0"/>
          </a:p>
        </p:txBody>
      </p:sp>
    </p:spTree>
    <p:extLst>
      <p:ext uri="{BB962C8B-B14F-4D97-AF65-F5344CB8AC3E}">
        <p14:creationId xmlns:p14="http://schemas.microsoft.com/office/powerpoint/2010/main" val="42302313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PT" dirty="0" smtClean="0">
                <a:solidFill>
                  <a:schemeClr val="tx2"/>
                </a:solidFill>
                <a:latin typeface="+mj-lt"/>
                <a:ea typeface="+mj-ea"/>
                <a:cs typeface="+mj-cs"/>
              </a:rPr>
              <a:t>Positive, neutral </a:t>
            </a:r>
            <a:r>
              <a:rPr lang="pt-PT" dirty="0" err="1" smtClean="0">
                <a:solidFill>
                  <a:schemeClr val="tx2"/>
                </a:solidFill>
                <a:latin typeface="+mj-lt"/>
                <a:ea typeface="+mj-ea"/>
                <a:cs typeface="+mj-cs"/>
              </a:rPr>
              <a:t>or</a:t>
            </a:r>
            <a:r>
              <a:rPr lang="pt-PT" dirty="0" smtClean="0">
                <a:solidFill>
                  <a:schemeClr val="tx2"/>
                </a:solidFill>
                <a:latin typeface="+mj-lt"/>
                <a:ea typeface="+mj-ea"/>
                <a:cs typeface="+mj-cs"/>
              </a:rPr>
              <a:t> negative?</a:t>
            </a:r>
            <a:endParaRPr lang="en-US" dirty="0"/>
          </a:p>
        </p:txBody>
      </p:sp>
      <p:sp>
        <p:nvSpPr>
          <p:cNvPr id="3" name="Content Placeholder 2"/>
          <p:cNvSpPr>
            <a:spLocks noGrp="1"/>
          </p:cNvSpPr>
          <p:nvPr>
            <p:ph idx="1"/>
          </p:nvPr>
        </p:nvSpPr>
        <p:spPr>
          <a:xfrm>
            <a:off x="1187624" y="1340768"/>
            <a:ext cx="7200800" cy="3816425"/>
          </a:xfrm>
        </p:spPr>
        <p:txBody>
          <a:bodyPr/>
          <a:lstStyle/>
          <a:p>
            <a:pPr marL="0" indent="0" algn="just">
              <a:buNone/>
            </a:pPr>
            <a:endParaRPr lang="en-US" dirty="0" smtClean="0">
              <a:solidFill>
                <a:srgbClr val="92D050"/>
              </a:solidFill>
            </a:endParaRPr>
          </a:p>
          <a:p>
            <a:pPr marL="0" indent="0" algn="just">
              <a:buNone/>
            </a:pPr>
            <a:r>
              <a:rPr lang="en-US" dirty="0" smtClean="0">
                <a:solidFill>
                  <a:srgbClr val="FFC000"/>
                </a:solidFill>
              </a:rPr>
              <a:t>I spent a semester </a:t>
            </a:r>
            <a:r>
              <a:rPr lang="en-US" dirty="0">
                <a:solidFill>
                  <a:srgbClr val="FFC000"/>
                </a:solidFill>
              </a:rPr>
              <a:t>in </a:t>
            </a:r>
            <a:r>
              <a:rPr lang="en-US" dirty="0" smtClean="0">
                <a:solidFill>
                  <a:srgbClr val="FFC000"/>
                </a:solidFill>
              </a:rPr>
              <a:t>Italy on the Erasmus program. This was a difficult experience.</a:t>
            </a:r>
            <a:r>
              <a:rPr lang="en-US" dirty="0" smtClean="0"/>
              <a:t> </a:t>
            </a:r>
            <a:r>
              <a:rPr lang="en-US" dirty="0" smtClean="0">
                <a:solidFill>
                  <a:srgbClr val="92D050"/>
                </a:solidFill>
              </a:rPr>
              <a:t>Whilst there</a:t>
            </a:r>
            <a:r>
              <a:rPr lang="en-US" dirty="0" smtClean="0">
                <a:solidFill>
                  <a:schemeClr val="accent1"/>
                </a:solidFill>
              </a:rPr>
              <a:t> I met new people and adapted to a different culture</a:t>
            </a:r>
            <a:r>
              <a:rPr lang="en-US" dirty="0" smtClean="0"/>
              <a:t>.</a:t>
            </a:r>
          </a:p>
          <a:p>
            <a:endParaRPr lang="en-US" dirty="0"/>
          </a:p>
        </p:txBody>
      </p:sp>
      <p:sp>
        <p:nvSpPr>
          <p:cNvPr id="4" name="Slide Number Placeholder 3"/>
          <p:cNvSpPr>
            <a:spLocks noGrp="1"/>
          </p:cNvSpPr>
          <p:nvPr>
            <p:ph type="sldNum" sz="quarter" idx="12"/>
          </p:nvPr>
        </p:nvSpPr>
        <p:spPr/>
        <p:txBody>
          <a:bodyPr/>
          <a:lstStyle/>
          <a:p>
            <a:fld id="{8AEAD054-9927-45A5-871A-CAABACE37F32}" type="slidenum">
              <a:rPr lang="pt-PT" smtClean="0"/>
              <a:pPr/>
              <a:t>29</a:t>
            </a:fld>
            <a:endParaRPr lang="pt-PT"/>
          </a:p>
        </p:txBody>
      </p:sp>
    </p:spTree>
    <p:extLst>
      <p:ext uri="{BB962C8B-B14F-4D97-AF65-F5344CB8AC3E}">
        <p14:creationId xmlns:p14="http://schemas.microsoft.com/office/powerpoint/2010/main" val="25494612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06090"/>
          </a:xfrm>
        </p:spPr>
        <p:txBody>
          <a:bodyPr/>
          <a:lstStyle/>
          <a:p>
            <a:r>
              <a:rPr lang="pt-PT" sz="2800" b="1" dirty="0" err="1">
                <a:solidFill>
                  <a:srgbClr val="3366FF"/>
                </a:solidFill>
              </a:rPr>
              <a:t>Graduate</a:t>
            </a:r>
            <a:r>
              <a:rPr lang="pt-PT" sz="2800" b="1" dirty="0">
                <a:solidFill>
                  <a:srgbClr val="3366FF"/>
                </a:solidFill>
              </a:rPr>
              <a:t> financial </a:t>
            </a:r>
            <a:r>
              <a:rPr lang="pt-PT" sz="2800" b="1" dirty="0" err="1">
                <a:solidFill>
                  <a:srgbClr val="3366FF"/>
                </a:solidFill>
              </a:rPr>
              <a:t>analyst</a:t>
            </a:r>
            <a:endParaRPr lang="pt-PT" sz="2800" b="1" dirty="0">
              <a:solidFill>
                <a:srgbClr val="3366FF"/>
              </a:solidFill>
            </a:endParaRPr>
          </a:p>
        </p:txBody>
      </p:sp>
      <p:sp>
        <p:nvSpPr>
          <p:cNvPr id="3" name="Content Placeholder 2"/>
          <p:cNvSpPr>
            <a:spLocks noGrp="1"/>
          </p:cNvSpPr>
          <p:nvPr>
            <p:ph idx="1"/>
          </p:nvPr>
        </p:nvSpPr>
        <p:spPr>
          <a:xfrm>
            <a:off x="683568" y="1268760"/>
            <a:ext cx="8229600" cy="4925144"/>
          </a:xfrm>
        </p:spPr>
        <p:txBody>
          <a:bodyPr/>
          <a:lstStyle/>
          <a:p>
            <a:r>
              <a:rPr lang="pt-PT" dirty="0" smtClean="0"/>
              <a:t>Professional </a:t>
            </a:r>
            <a:r>
              <a:rPr lang="pt-PT" dirty="0" err="1" smtClean="0"/>
              <a:t>knowledge</a:t>
            </a:r>
            <a:endParaRPr lang="pt-PT" dirty="0" smtClean="0"/>
          </a:p>
          <a:p>
            <a:pPr lvl="1"/>
            <a:r>
              <a:rPr lang="pt-PT" dirty="0" err="1" smtClean="0"/>
              <a:t>Finance-related</a:t>
            </a:r>
            <a:r>
              <a:rPr lang="pt-PT" dirty="0" smtClean="0"/>
              <a:t> </a:t>
            </a:r>
            <a:r>
              <a:rPr lang="pt-PT" dirty="0" err="1" smtClean="0"/>
              <a:t>maths</a:t>
            </a:r>
            <a:endParaRPr lang="pt-PT" dirty="0" smtClean="0"/>
          </a:p>
          <a:p>
            <a:pPr lvl="1"/>
            <a:r>
              <a:rPr lang="pt-PT" dirty="0" smtClean="0"/>
              <a:t>(</a:t>
            </a:r>
            <a:r>
              <a:rPr lang="pt-PT" dirty="0" err="1" smtClean="0"/>
              <a:t>Mergers</a:t>
            </a:r>
            <a:r>
              <a:rPr lang="pt-PT" dirty="0" smtClean="0"/>
              <a:t> &amp; </a:t>
            </a:r>
            <a:r>
              <a:rPr lang="pt-PT" dirty="0" err="1" smtClean="0"/>
              <a:t>acquisitions</a:t>
            </a:r>
            <a:r>
              <a:rPr lang="pt-PT" dirty="0" smtClean="0"/>
              <a:t>)</a:t>
            </a:r>
          </a:p>
          <a:p>
            <a:r>
              <a:rPr lang="pt-PT" dirty="0" err="1" smtClean="0"/>
              <a:t>Skills</a:t>
            </a:r>
            <a:r>
              <a:rPr lang="pt-PT" dirty="0" smtClean="0"/>
              <a:t> &amp; </a:t>
            </a:r>
            <a:r>
              <a:rPr lang="pt-PT" dirty="0" err="1" smtClean="0"/>
              <a:t>qualities</a:t>
            </a:r>
            <a:endParaRPr lang="pt-PT" dirty="0" smtClean="0"/>
          </a:p>
          <a:p>
            <a:pPr lvl="1"/>
            <a:r>
              <a:rPr lang="pt-PT" dirty="0" err="1" smtClean="0"/>
              <a:t>Analyse</a:t>
            </a:r>
            <a:r>
              <a:rPr lang="pt-PT" dirty="0" smtClean="0"/>
              <a:t> financial data, </a:t>
            </a:r>
            <a:r>
              <a:rPr lang="pt-PT" dirty="0" err="1" smtClean="0"/>
              <a:t>forecasts</a:t>
            </a:r>
            <a:endParaRPr lang="pt-PT" dirty="0" smtClean="0"/>
          </a:p>
          <a:p>
            <a:pPr lvl="1"/>
            <a:r>
              <a:rPr lang="pt-PT" dirty="0" smtClean="0"/>
              <a:t>Excel</a:t>
            </a:r>
          </a:p>
          <a:p>
            <a:pPr lvl="1"/>
            <a:r>
              <a:rPr lang="pt-PT" dirty="0" err="1" smtClean="0"/>
              <a:t>Write</a:t>
            </a:r>
            <a:r>
              <a:rPr lang="pt-PT" dirty="0" smtClean="0"/>
              <a:t> financial </a:t>
            </a:r>
            <a:r>
              <a:rPr lang="pt-PT" dirty="0" err="1" smtClean="0"/>
              <a:t>reports</a:t>
            </a:r>
            <a:endParaRPr lang="pt-PT" dirty="0" smtClean="0"/>
          </a:p>
          <a:p>
            <a:pPr lvl="1"/>
            <a:r>
              <a:rPr lang="pt-PT" dirty="0" err="1" smtClean="0"/>
              <a:t>Foreign</a:t>
            </a:r>
            <a:r>
              <a:rPr lang="pt-PT" dirty="0" smtClean="0"/>
              <a:t> </a:t>
            </a:r>
            <a:r>
              <a:rPr lang="pt-PT" dirty="0" err="1" smtClean="0"/>
              <a:t>language</a:t>
            </a:r>
            <a:endParaRPr lang="pt-PT" dirty="0" smtClean="0"/>
          </a:p>
          <a:p>
            <a:pPr lvl="1"/>
            <a:r>
              <a:rPr lang="pt-PT" dirty="0" err="1" smtClean="0"/>
              <a:t>Willing</a:t>
            </a:r>
            <a:r>
              <a:rPr lang="pt-PT" dirty="0" smtClean="0"/>
              <a:t> to </a:t>
            </a:r>
            <a:r>
              <a:rPr lang="pt-PT" dirty="0" err="1" smtClean="0"/>
              <a:t>learn</a:t>
            </a:r>
            <a:endParaRPr lang="pt-PT" dirty="0"/>
          </a:p>
        </p:txBody>
      </p:sp>
      <p:sp>
        <p:nvSpPr>
          <p:cNvPr id="4" name="Slide Number Placeholder 3"/>
          <p:cNvSpPr>
            <a:spLocks noGrp="1"/>
          </p:cNvSpPr>
          <p:nvPr>
            <p:ph type="sldNum" sz="quarter" idx="12"/>
          </p:nvPr>
        </p:nvSpPr>
        <p:spPr/>
        <p:txBody>
          <a:bodyPr/>
          <a:lstStyle/>
          <a:p>
            <a:fld id="{8AEAD054-9927-45A5-871A-CAABACE37F32}" type="slidenum">
              <a:rPr lang="pt-PT" smtClean="0"/>
              <a:pPr/>
              <a:t>3</a:t>
            </a:fld>
            <a:endParaRPr lang="pt-PT"/>
          </a:p>
        </p:txBody>
      </p:sp>
      <p:sp>
        <p:nvSpPr>
          <p:cNvPr id="5" name="Oval 4"/>
          <p:cNvSpPr/>
          <p:nvPr/>
        </p:nvSpPr>
        <p:spPr>
          <a:xfrm>
            <a:off x="683568" y="4509120"/>
            <a:ext cx="6048672" cy="504056"/>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Tree>
    <p:extLst>
      <p:ext uri="{BB962C8B-B14F-4D97-AF65-F5344CB8AC3E}">
        <p14:creationId xmlns:p14="http://schemas.microsoft.com/office/powerpoint/2010/main" val="6394153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en-GB"/>
          </a:p>
        </p:txBody>
      </p:sp>
      <p:sp>
        <p:nvSpPr>
          <p:cNvPr id="3" name="Subtitle 2"/>
          <p:cNvSpPr>
            <a:spLocks noGrp="1"/>
          </p:cNvSpPr>
          <p:nvPr>
            <p:ph sz="half" idx="1"/>
          </p:nvPr>
        </p:nvSpPr>
        <p:spPr>
          <a:xfrm>
            <a:off x="457200" y="1600200"/>
            <a:ext cx="3178696" cy="4525963"/>
          </a:xfrm>
        </p:spPr>
        <p:txBody>
          <a:bodyPr/>
          <a:lstStyle/>
          <a:p>
            <a:pPr marL="0" indent="0">
              <a:buNone/>
            </a:pPr>
            <a:r>
              <a:rPr lang="pt-PT" sz="2400" dirty="0" err="1" smtClean="0">
                <a:solidFill>
                  <a:srgbClr val="FFC000"/>
                </a:solidFill>
              </a:rPr>
              <a:t>Introduce</a:t>
            </a:r>
            <a:r>
              <a:rPr lang="pt-PT" sz="2400" dirty="0" smtClean="0">
                <a:solidFill>
                  <a:srgbClr val="FFC000"/>
                </a:solidFill>
              </a:rPr>
              <a:t> </a:t>
            </a:r>
            <a:r>
              <a:rPr lang="pt-PT" sz="2400" dirty="0" err="1" smtClean="0">
                <a:solidFill>
                  <a:srgbClr val="FFC000"/>
                </a:solidFill>
              </a:rPr>
              <a:t>experience</a:t>
            </a:r>
            <a:endParaRPr lang="pt-PT" sz="2400" dirty="0" smtClean="0">
              <a:solidFill>
                <a:srgbClr val="FFC000"/>
              </a:solidFill>
            </a:endParaRPr>
          </a:p>
          <a:p>
            <a:pPr marL="0" indent="0">
              <a:buNone/>
            </a:pPr>
            <a:endParaRPr lang="pt-PT" dirty="0" smtClean="0"/>
          </a:p>
          <a:p>
            <a:pPr marL="0" indent="0">
              <a:buNone/>
            </a:pPr>
            <a:r>
              <a:rPr lang="pt-PT" dirty="0" err="1" smtClean="0">
                <a:solidFill>
                  <a:srgbClr val="7030A0"/>
                </a:solidFill>
              </a:rPr>
              <a:t>Evaluate</a:t>
            </a:r>
            <a:r>
              <a:rPr lang="pt-PT" dirty="0" smtClean="0">
                <a:solidFill>
                  <a:srgbClr val="7030A0"/>
                </a:solidFill>
              </a:rPr>
              <a:t> </a:t>
            </a:r>
            <a:r>
              <a:rPr lang="pt-PT" dirty="0" err="1" smtClean="0">
                <a:solidFill>
                  <a:srgbClr val="7030A0"/>
                </a:solidFill>
              </a:rPr>
              <a:t>experience</a:t>
            </a:r>
            <a:endParaRPr lang="pt-PT" dirty="0" smtClean="0">
              <a:solidFill>
                <a:srgbClr val="7030A0"/>
              </a:solidFill>
            </a:endParaRPr>
          </a:p>
          <a:p>
            <a:pPr marL="0" indent="0">
              <a:buNone/>
            </a:pPr>
            <a:r>
              <a:rPr lang="pt-PT" sz="2400" dirty="0" smtClean="0">
                <a:solidFill>
                  <a:srgbClr val="92D050"/>
                </a:solidFill>
              </a:rPr>
              <a:t>Link</a:t>
            </a:r>
          </a:p>
          <a:p>
            <a:pPr marL="0" indent="0">
              <a:buNone/>
            </a:pPr>
            <a:r>
              <a:rPr lang="pt-PT" sz="2400" dirty="0" err="1" smtClean="0">
                <a:solidFill>
                  <a:srgbClr val="00B0F0"/>
                </a:solidFill>
              </a:rPr>
              <a:t>Useful</a:t>
            </a:r>
            <a:r>
              <a:rPr lang="pt-PT" sz="2400" dirty="0" smtClean="0">
                <a:solidFill>
                  <a:srgbClr val="00B0F0"/>
                </a:solidFill>
              </a:rPr>
              <a:t> </a:t>
            </a:r>
            <a:r>
              <a:rPr lang="pt-PT" sz="2400" dirty="0" err="1" smtClean="0">
                <a:solidFill>
                  <a:srgbClr val="00B0F0"/>
                </a:solidFill>
              </a:rPr>
              <a:t>skills</a:t>
            </a:r>
            <a:r>
              <a:rPr lang="pt-PT" sz="2400" dirty="0" smtClean="0">
                <a:solidFill>
                  <a:srgbClr val="00B0F0"/>
                </a:solidFill>
              </a:rPr>
              <a:t> / </a:t>
            </a:r>
            <a:r>
              <a:rPr lang="pt-PT" sz="2400" dirty="0" err="1" smtClean="0">
                <a:solidFill>
                  <a:srgbClr val="00B0F0"/>
                </a:solidFill>
              </a:rPr>
              <a:t>experience</a:t>
            </a:r>
            <a:endParaRPr lang="en-GB" sz="2400" dirty="0">
              <a:solidFill>
                <a:srgbClr val="00B0F0"/>
              </a:solidFill>
            </a:endParaRPr>
          </a:p>
        </p:txBody>
      </p:sp>
      <p:sp>
        <p:nvSpPr>
          <p:cNvPr id="5" name="Content Placeholder 4"/>
          <p:cNvSpPr>
            <a:spLocks noGrp="1"/>
          </p:cNvSpPr>
          <p:nvPr>
            <p:ph sz="half" idx="2"/>
          </p:nvPr>
        </p:nvSpPr>
        <p:spPr>
          <a:xfrm>
            <a:off x="3995936" y="1600200"/>
            <a:ext cx="4690864" cy="4525963"/>
          </a:xfrm>
        </p:spPr>
        <p:txBody>
          <a:bodyPr/>
          <a:lstStyle/>
          <a:p>
            <a:pPr marL="0" indent="0">
              <a:buNone/>
            </a:pPr>
            <a:r>
              <a:rPr lang="en-US" dirty="0">
                <a:solidFill>
                  <a:srgbClr val="FFC000"/>
                </a:solidFill>
              </a:rPr>
              <a:t>I spent a semester in Italy on the Erasmus </a:t>
            </a:r>
            <a:r>
              <a:rPr lang="en-US" dirty="0" smtClean="0">
                <a:solidFill>
                  <a:srgbClr val="FFC000"/>
                </a:solidFill>
              </a:rPr>
              <a:t>program. </a:t>
            </a:r>
          </a:p>
          <a:p>
            <a:pPr marL="0" indent="0">
              <a:buNone/>
            </a:pPr>
            <a:r>
              <a:rPr lang="en-US" dirty="0" smtClean="0">
                <a:solidFill>
                  <a:srgbClr val="7030A0"/>
                </a:solidFill>
              </a:rPr>
              <a:t>This was </a:t>
            </a:r>
            <a:r>
              <a:rPr lang="en-US" dirty="0">
                <a:solidFill>
                  <a:srgbClr val="7030A0"/>
                </a:solidFill>
              </a:rPr>
              <a:t>an enriching experience. </a:t>
            </a:r>
            <a:endParaRPr lang="en-US" dirty="0" smtClean="0">
              <a:solidFill>
                <a:srgbClr val="7030A0"/>
              </a:solidFill>
            </a:endParaRPr>
          </a:p>
          <a:p>
            <a:pPr marL="0" indent="0">
              <a:buNone/>
            </a:pPr>
            <a:r>
              <a:rPr lang="en-US" dirty="0" smtClean="0">
                <a:solidFill>
                  <a:srgbClr val="92D050"/>
                </a:solidFill>
              </a:rPr>
              <a:t>Whilst </a:t>
            </a:r>
            <a:r>
              <a:rPr lang="en-US" dirty="0">
                <a:solidFill>
                  <a:srgbClr val="92D050"/>
                </a:solidFill>
              </a:rPr>
              <a:t>there </a:t>
            </a:r>
            <a:r>
              <a:rPr lang="en-US" dirty="0">
                <a:solidFill>
                  <a:srgbClr val="00B0F0"/>
                </a:solidFill>
              </a:rPr>
              <a:t>I met new people and </a:t>
            </a:r>
            <a:r>
              <a:rPr lang="en-US" dirty="0" smtClean="0">
                <a:solidFill>
                  <a:srgbClr val="00B0F0"/>
                </a:solidFill>
              </a:rPr>
              <a:t>adapted </a:t>
            </a:r>
            <a:r>
              <a:rPr lang="en-US" dirty="0">
                <a:solidFill>
                  <a:srgbClr val="00B0F0"/>
                </a:solidFill>
              </a:rPr>
              <a:t>to a different culture</a:t>
            </a:r>
            <a:r>
              <a:rPr lang="en-US" dirty="0"/>
              <a:t>.</a:t>
            </a:r>
          </a:p>
          <a:p>
            <a:endParaRPr lang="en-GB" dirty="0"/>
          </a:p>
        </p:txBody>
      </p:sp>
      <p:sp>
        <p:nvSpPr>
          <p:cNvPr id="2" name="Slide Number Placeholder 1"/>
          <p:cNvSpPr>
            <a:spLocks noGrp="1"/>
          </p:cNvSpPr>
          <p:nvPr>
            <p:ph type="sldNum" sz="quarter" idx="12"/>
          </p:nvPr>
        </p:nvSpPr>
        <p:spPr/>
        <p:txBody>
          <a:bodyPr/>
          <a:lstStyle/>
          <a:p>
            <a:fld id="{0FDE8D27-16E2-406B-9166-B253001218A8}" type="slidenum">
              <a:rPr lang="pt-PT" smtClean="0"/>
              <a:pPr/>
              <a:t>30</a:t>
            </a:fld>
            <a:endParaRPr lang="pt-PT"/>
          </a:p>
        </p:txBody>
      </p:sp>
    </p:spTree>
    <p:extLst>
      <p:ext uri="{BB962C8B-B14F-4D97-AF65-F5344CB8AC3E}">
        <p14:creationId xmlns:p14="http://schemas.microsoft.com/office/powerpoint/2010/main" val="388228726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PT" dirty="0" smtClean="0">
                <a:solidFill>
                  <a:schemeClr val="tx2"/>
                </a:solidFill>
                <a:latin typeface="+mj-lt"/>
                <a:ea typeface="+mj-ea"/>
                <a:cs typeface="+mj-cs"/>
              </a:rPr>
              <a:t>Positive, neutral </a:t>
            </a:r>
            <a:r>
              <a:rPr lang="pt-PT" dirty="0" err="1" smtClean="0">
                <a:solidFill>
                  <a:schemeClr val="tx2"/>
                </a:solidFill>
                <a:latin typeface="+mj-lt"/>
                <a:ea typeface="+mj-ea"/>
                <a:cs typeface="+mj-cs"/>
              </a:rPr>
              <a:t>or</a:t>
            </a:r>
            <a:r>
              <a:rPr lang="pt-PT" dirty="0" smtClean="0">
                <a:solidFill>
                  <a:schemeClr val="tx2"/>
                </a:solidFill>
                <a:latin typeface="+mj-lt"/>
                <a:ea typeface="+mj-ea"/>
                <a:cs typeface="+mj-cs"/>
              </a:rPr>
              <a:t> negative?</a:t>
            </a:r>
            <a:endParaRPr lang="en-US" dirty="0"/>
          </a:p>
        </p:txBody>
      </p:sp>
      <p:sp>
        <p:nvSpPr>
          <p:cNvPr id="3" name="Content Placeholder 2"/>
          <p:cNvSpPr>
            <a:spLocks noGrp="1"/>
          </p:cNvSpPr>
          <p:nvPr>
            <p:ph idx="1"/>
          </p:nvPr>
        </p:nvSpPr>
        <p:spPr>
          <a:xfrm>
            <a:off x="683568" y="1600201"/>
            <a:ext cx="8003232" cy="3268960"/>
          </a:xfrm>
        </p:spPr>
        <p:txBody>
          <a:bodyPr/>
          <a:lstStyle/>
          <a:p>
            <a:endParaRPr lang="en-US" dirty="0" smtClean="0"/>
          </a:p>
          <a:p>
            <a:pPr marL="0" indent="0">
              <a:buNone/>
            </a:pPr>
            <a:endParaRPr lang="en-US" dirty="0" smtClean="0"/>
          </a:p>
          <a:p>
            <a:pPr marL="0" indent="0" algn="ctr">
              <a:buNone/>
            </a:pPr>
            <a:r>
              <a:rPr lang="en-US" dirty="0" smtClean="0"/>
              <a:t>How to make attitude seem stronger</a:t>
            </a:r>
            <a:endParaRPr lang="en-US" dirty="0"/>
          </a:p>
        </p:txBody>
      </p:sp>
      <p:sp>
        <p:nvSpPr>
          <p:cNvPr id="4" name="Slide Number Placeholder 3"/>
          <p:cNvSpPr>
            <a:spLocks noGrp="1"/>
          </p:cNvSpPr>
          <p:nvPr>
            <p:ph type="sldNum" sz="quarter" idx="12"/>
          </p:nvPr>
        </p:nvSpPr>
        <p:spPr/>
        <p:txBody>
          <a:bodyPr/>
          <a:lstStyle/>
          <a:p>
            <a:fld id="{8AEAD054-9927-45A5-871A-CAABACE37F32}" type="slidenum">
              <a:rPr lang="pt-PT" smtClean="0"/>
              <a:pPr/>
              <a:t>31</a:t>
            </a:fld>
            <a:endParaRPr lang="pt-PT"/>
          </a:p>
        </p:txBody>
      </p:sp>
    </p:spTree>
    <p:extLst>
      <p:ext uri="{BB962C8B-B14F-4D97-AF65-F5344CB8AC3E}">
        <p14:creationId xmlns:p14="http://schemas.microsoft.com/office/powerpoint/2010/main" val="413952190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Which is stronger?</a:t>
            </a:r>
            <a:endParaRPr lang="en-US" dirty="0"/>
          </a:p>
        </p:txBody>
      </p:sp>
      <p:sp>
        <p:nvSpPr>
          <p:cNvPr id="3" name="Content Placeholder 2"/>
          <p:cNvSpPr>
            <a:spLocks noGrp="1"/>
          </p:cNvSpPr>
          <p:nvPr>
            <p:ph idx="1"/>
          </p:nvPr>
        </p:nvSpPr>
        <p:spPr/>
        <p:txBody>
          <a:bodyPr/>
          <a:lstStyle/>
          <a:p>
            <a:pPr algn="just"/>
            <a:r>
              <a:rPr lang="en-US" dirty="0" smtClean="0">
                <a:solidFill>
                  <a:srgbClr val="FFC000"/>
                </a:solidFill>
              </a:rPr>
              <a:t>I spent a semester </a:t>
            </a:r>
            <a:r>
              <a:rPr lang="en-US" dirty="0">
                <a:solidFill>
                  <a:srgbClr val="FFC000"/>
                </a:solidFill>
              </a:rPr>
              <a:t>in </a:t>
            </a:r>
            <a:r>
              <a:rPr lang="en-US" dirty="0" smtClean="0">
                <a:solidFill>
                  <a:srgbClr val="FFC000"/>
                </a:solidFill>
              </a:rPr>
              <a:t>Italy on the Erasmus program, </a:t>
            </a:r>
            <a:r>
              <a:rPr lang="en-US" dirty="0" smtClean="0">
                <a:solidFill>
                  <a:srgbClr val="7030A0"/>
                </a:solidFill>
              </a:rPr>
              <a:t>and this was an enriching experience. </a:t>
            </a:r>
            <a:r>
              <a:rPr lang="en-US" dirty="0" smtClean="0">
                <a:solidFill>
                  <a:srgbClr val="92D050"/>
                </a:solidFill>
              </a:rPr>
              <a:t>Whilst there </a:t>
            </a:r>
            <a:r>
              <a:rPr lang="en-US" dirty="0" smtClean="0">
                <a:solidFill>
                  <a:srgbClr val="00B0F0"/>
                </a:solidFill>
              </a:rPr>
              <a:t>I met new people and adapted to a different culture</a:t>
            </a:r>
          </a:p>
          <a:p>
            <a:pPr algn="just"/>
            <a:r>
              <a:rPr lang="en-US" dirty="0">
                <a:solidFill>
                  <a:srgbClr val="FFC000"/>
                </a:solidFill>
              </a:rPr>
              <a:t>I spent a semester in Italy on the Erasmus program,</a:t>
            </a:r>
            <a:r>
              <a:rPr lang="en-US" dirty="0">
                <a:solidFill>
                  <a:srgbClr val="92D050"/>
                </a:solidFill>
              </a:rPr>
              <a:t> </a:t>
            </a:r>
            <a:r>
              <a:rPr lang="en-US" dirty="0" smtClean="0">
                <a:solidFill>
                  <a:srgbClr val="7030A0"/>
                </a:solidFill>
              </a:rPr>
              <a:t>and this was a very enriching experience. </a:t>
            </a:r>
            <a:r>
              <a:rPr lang="en-US" dirty="0" smtClean="0">
                <a:solidFill>
                  <a:srgbClr val="92D050"/>
                </a:solidFill>
              </a:rPr>
              <a:t>Whilst there </a:t>
            </a:r>
            <a:r>
              <a:rPr lang="en-US" dirty="0" smtClean="0">
                <a:solidFill>
                  <a:srgbClr val="00B0F0"/>
                </a:solidFill>
              </a:rPr>
              <a:t>I met new people and adapted to a different culture</a:t>
            </a:r>
            <a:r>
              <a:rPr lang="en-US" dirty="0" smtClean="0"/>
              <a:t>.</a:t>
            </a:r>
          </a:p>
          <a:p>
            <a:endParaRPr lang="en-US" dirty="0"/>
          </a:p>
        </p:txBody>
      </p:sp>
      <p:sp>
        <p:nvSpPr>
          <p:cNvPr id="4" name="Slide Number Placeholder 3"/>
          <p:cNvSpPr>
            <a:spLocks noGrp="1"/>
          </p:cNvSpPr>
          <p:nvPr>
            <p:ph type="sldNum" sz="quarter" idx="12"/>
          </p:nvPr>
        </p:nvSpPr>
        <p:spPr/>
        <p:txBody>
          <a:bodyPr/>
          <a:lstStyle/>
          <a:p>
            <a:fld id="{8AEAD054-9927-45A5-871A-CAABACE37F32}" type="slidenum">
              <a:rPr lang="pt-PT" smtClean="0"/>
              <a:pPr/>
              <a:t>32</a:t>
            </a:fld>
            <a:endParaRPr lang="pt-PT"/>
          </a:p>
        </p:txBody>
      </p:sp>
    </p:spTree>
    <p:extLst>
      <p:ext uri="{BB962C8B-B14F-4D97-AF65-F5344CB8AC3E}">
        <p14:creationId xmlns:p14="http://schemas.microsoft.com/office/powerpoint/2010/main" val="37443332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Which is stronger?</a:t>
            </a:r>
            <a:endParaRPr lang="en-US" dirty="0"/>
          </a:p>
        </p:txBody>
      </p:sp>
      <p:sp>
        <p:nvSpPr>
          <p:cNvPr id="3" name="Content Placeholder 2"/>
          <p:cNvSpPr>
            <a:spLocks noGrp="1"/>
          </p:cNvSpPr>
          <p:nvPr>
            <p:ph idx="1"/>
          </p:nvPr>
        </p:nvSpPr>
        <p:spPr>
          <a:xfrm>
            <a:off x="251520" y="1412776"/>
            <a:ext cx="8435280" cy="5112568"/>
          </a:xfrm>
        </p:spPr>
        <p:txBody>
          <a:bodyPr/>
          <a:lstStyle/>
          <a:p>
            <a:r>
              <a:rPr lang="en-US" dirty="0">
                <a:solidFill>
                  <a:srgbClr val="FFC000"/>
                </a:solidFill>
              </a:rPr>
              <a:t>I spent a semester in Italy on the Erasmus program, </a:t>
            </a:r>
            <a:r>
              <a:rPr lang="en-US" dirty="0" smtClean="0">
                <a:solidFill>
                  <a:srgbClr val="7030A0"/>
                </a:solidFill>
              </a:rPr>
              <a:t>and this was an enriching experience. </a:t>
            </a:r>
            <a:r>
              <a:rPr lang="en-US" dirty="0" smtClean="0">
                <a:solidFill>
                  <a:srgbClr val="92D050"/>
                </a:solidFill>
              </a:rPr>
              <a:t>Whilst there </a:t>
            </a:r>
            <a:r>
              <a:rPr lang="en-US" dirty="0" smtClean="0">
                <a:solidFill>
                  <a:srgbClr val="00B0F0"/>
                </a:solidFill>
              </a:rPr>
              <a:t>I met new people and adapted to a different culture.</a:t>
            </a:r>
          </a:p>
          <a:p>
            <a:r>
              <a:rPr lang="en-US" dirty="0">
                <a:solidFill>
                  <a:srgbClr val="FFC000"/>
                </a:solidFill>
              </a:rPr>
              <a:t>I spent a semester in Italy on the Erasmus program, </a:t>
            </a:r>
            <a:r>
              <a:rPr lang="en-US" dirty="0" smtClean="0">
                <a:solidFill>
                  <a:srgbClr val="7030A0"/>
                </a:solidFill>
              </a:rPr>
              <a:t>and this was an enriching experience. </a:t>
            </a:r>
            <a:r>
              <a:rPr lang="en-US" dirty="0" smtClean="0">
                <a:solidFill>
                  <a:srgbClr val="92D050"/>
                </a:solidFill>
              </a:rPr>
              <a:t>Whilst there </a:t>
            </a:r>
            <a:r>
              <a:rPr lang="en-US" dirty="0" smtClean="0">
                <a:solidFill>
                  <a:srgbClr val="00B0F0"/>
                </a:solidFill>
              </a:rPr>
              <a:t>I met many new people from different countries and adapted to a different culture.</a:t>
            </a:r>
          </a:p>
          <a:p>
            <a:endParaRPr lang="en-US" dirty="0"/>
          </a:p>
        </p:txBody>
      </p:sp>
      <p:sp>
        <p:nvSpPr>
          <p:cNvPr id="4" name="Slide Number Placeholder 3"/>
          <p:cNvSpPr>
            <a:spLocks noGrp="1"/>
          </p:cNvSpPr>
          <p:nvPr>
            <p:ph type="sldNum" sz="quarter" idx="12"/>
          </p:nvPr>
        </p:nvSpPr>
        <p:spPr/>
        <p:txBody>
          <a:bodyPr/>
          <a:lstStyle/>
          <a:p>
            <a:fld id="{8AEAD054-9927-45A5-871A-CAABACE37F32}" type="slidenum">
              <a:rPr lang="pt-PT" smtClean="0"/>
              <a:pPr/>
              <a:t>33</a:t>
            </a:fld>
            <a:endParaRPr lang="pt-PT"/>
          </a:p>
        </p:txBody>
      </p:sp>
    </p:spTree>
    <p:extLst>
      <p:ext uri="{BB962C8B-B14F-4D97-AF65-F5344CB8AC3E}">
        <p14:creationId xmlns:p14="http://schemas.microsoft.com/office/powerpoint/2010/main" val="193596986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5576" y="274638"/>
            <a:ext cx="7931224" cy="850106"/>
          </a:xfrm>
        </p:spPr>
        <p:txBody>
          <a:bodyPr/>
          <a:lstStyle/>
          <a:p>
            <a:r>
              <a:rPr lang="en-US" sz="2800" dirty="0" smtClean="0"/>
              <a:t>Which is more subtle?</a:t>
            </a:r>
            <a:endParaRPr lang="en-US" sz="2800" dirty="0"/>
          </a:p>
        </p:txBody>
      </p:sp>
      <p:sp>
        <p:nvSpPr>
          <p:cNvPr id="3" name="Content Placeholder 2"/>
          <p:cNvSpPr>
            <a:spLocks noGrp="1"/>
          </p:cNvSpPr>
          <p:nvPr>
            <p:ph idx="1"/>
          </p:nvPr>
        </p:nvSpPr>
        <p:spPr>
          <a:xfrm>
            <a:off x="755576" y="1196752"/>
            <a:ext cx="7931224" cy="5661248"/>
          </a:xfrm>
        </p:spPr>
        <p:txBody>
          <a:bodyPr/>
          <a:lstStyle/>
          <a:p>
            <a:r>
              <a:rPr lang="en-US" sz="2800" dirty="0">
                <a:solidFill>
                  <a:srgbClr val="FFC000"/>
                </a:solidFill>
              </a:rPr>
              <a:t>I spent a semester in Italy on the Erasmus </a:t>
            </a:r>
            <a:r>
              <a:rPr lang="en-US" sz="2800" dirty="0" smtClean="0">
                <a:solidFill>
                  <a:srgbClr val="FFC000"/>
                </a:solidFill>
              </a:rPr>
              <a:t>program. </a:t>
            </a:r>
            <a:r>
              <a:rPr lang="en-US" sz="2800" dirty="0" smtClean="0">
                <a:solidFill>
                  <a:srgbClr val="7030A0"/>
                </a:solidFill>
              </a:rPr>
              <a:t>This was a </a:t>
            </a:r>
            <a:r>
              <a:rPr lang="en-US" sz="2800" dirty="0" smtClean="0">
                <a:solidFill>
                  <a:srgbClr val="FF0000"/>
                </a:solidFill>
              </a:rPr>
              <a:t>very</a:t>
            </a:r>
            <a:r>
              <a:rPr lang="en-US" sz="2800" dirty="0" smtClean="0">
                <a:solidFill>
                  <a:srgbClr val="92D050"/>
                </a:solidFill>
              </a:rPr>
              <a:t> </a:t>
            </a:r>
            <a:r>
              <a:rPr lang="en-US" sz="2800" dirty="0" smtClean="0">
                <a:solidFill>
                  <a:srgbClr val="7030A0"/>
                </a:solidFill>
              </a:rPr>
              <a:t>enriching experience. </a:t>
            </a:r>
            <a:r>
              <a:rPr lang="en-US" sz="2800" dirty="0" smtClean="0">
                <a:solidFill>
                  <a:srgbClr val="92D050"/>
                </a:solidFill>
              </a:rPr>
              <a:t>Whilst there </a:t>
            </a:r>
            <a:r>
              <a:rPr lang="en-US" sz="2800" dirty="0" smtClean="0">
                <a:solidFill>
                  <a:srgbClr val="00B0F0"/>
                </a:solidFill>
              </a:rPr>
              <a:t>I met new people and adapted to a different culture</a:t>
            </a:r>
            <a:r>
              <a:rPr lang="en-US" sz="2800" dirty="0" smtClean="0"/>
              <a:t>. (intensifying adjectives with adverbs)</a:t>
            </a:r>
          </a:p>
          <a:p>
            <a:pPr marL="0" indent="0">
              <a:buNone/>
            </a:pPr>
            <a:endParaRPr lang="en-US" sz="2800" dirty="0" smtClean="0"/>
          </a:p>
          <a:p>
            <a:r>
              <a:rPr lang="en-US" sz="2800" dirty="0">
                <a:solidFill>
                  <a:srgbClr val="FFC000"/>
                </a:solidFill>
              </a:rPr>
              <a:t>I spent a semester in Italy on the Erasmus </a:t>
            </a:r>
            <a:r>
              <a:rPr lang="en-US" sz="2800" dirty="0" smtClean="0">
                <a:solidFill>
                  <a:srgbClr val="FFC000"/>
                </a:solidFill>
              </a:rPr>
              <a:t>program. </a:t>
            </a:r>
            <a:r>
              <a:rPr lang="en-US" sz="2800" dirty="0" smtClean="0">
                <a:solidFill>
                  <a:srgbClr val="7030A0"/>
                </a:solidFill>
              </a:rPr>
              <a:t>This was an enriching experience. </a:t>
            </a:r>
            <a:r>
              <a:rPr lang="en-US" sz="2800" dirty="0" smtClean="0">
                <a:solidFill>
                  <a:srgbClr val="92D050"/>
                </a:solidFill>
              </a:rPr>
              <a:t>Whilst there </a:t>
            </a:r>
            <a:r>
              <a:rPr lang="en-US" sz="2800" dirty="0" smtClean="0">
                <a:solidFill>
                  <a:srgbClr val="00B0F0"/>
                </a:solidFill>
              </a:rPr>
              <a:t>I met </a:t>
            </a:r>
            <a:r>
              <a:rPr lang="en-US" sz="2800" dirty="0" smtClean="0">
                <a:solidFill>
                  <a:srgbClr val="FF0000"/>
                </a:solidFill>
              </a:rPr>
              <a:t>many</a:t>
            </a:r>
            <a:r>
              <a:rPr lang="en-US" sz="2800" dirty="0" smtClean="0">
                <a:solidFill>
                  <a:schemeClr val="accent1"/>
                </a:solidFill>
              </a:rPr>
              <a:t> </a:t>
            </a:r>
            <a:r>
              <a:rPr lang="en-US" sz="2800" dirty="0" smtClean="0">
                <a:solidFill>
                  <a:srgbClr val="00B0F0"/>
                </a:solidFill>
              </a:rPr>
              <a:t>new people </a:t>
            </a:r>
            <a:r>
              <a:rPr lang="en-US" sz="2800" dirty="0" smtClean="0">
                <a:solidFill>
                  <a:srgbClr val="FF0000"/>
                </a:solidFill>
              </a:rPr>
              <a:t>from different countries </a:t>
            </a:r>
            <a:r>
              <a:rPr lang="en-US" sz="2800" dirty="0" smtClean="0">
                <a:solidFill>
                  <a:srgbClr val="00B0F0"/>
                </a:solidFill>
              </a:rPr>
              <a:t>and adapted to a different culture</a:t>
            </a:r>
            <a:r>
              <a:rPr lang="en-US" sz="2800" dirty="0" smtClean="0"/>
              <a:t>. (extending quantities and range)</a:t>
            </a:r>
          </a:p>
          <a:p>
            <a:endParaRPr lang="en-US" dirty="0" smtClean="0"/>
          </a:p>
          <a:p>
            <a:endParaRPr lang="en-US" dirty="0"/>
          </a:p>
        </p:txBody>
      </p:sp>
      <p:sp>
        <p:nvSpPr>
          <p:cNvPr id="4" name="Slide Number Placeholder 3"/>
          <p:cNvSpPr>
            <a:spLocks noGrp="1"/>
          </p:cNvSpPr>
          <p:nvPr>
            <p:ph type="sldNum" sz="quarter" idx="12"/>
          </p:nvPr>
        </p:nvSpPr>
        <p:spPr/>
        <p:txBody>
          <a:bodyPr/>
          <a:lstStyle/>
          <a:p>
            <a:fld id="{8AEAD054-9927-45A5-871A-CAABACE37F32}" type="slidenum">
              <a:rPr lang="pt-PT" smtClean="0"/>
              <a:pPr/>
              <a:t>34</a:t>
            </a:fld>
            <a:endParaRPr lang="pt-PT"/>
          </a:p>
        </p:txBody>
      </p:sp>
    </p:spTree>
    <p:extLst>
      <p:ext uri="{BB962C8B-B14F-4D97-AF65-F5344CB8AC3E}">
        <p14:creationId xmlns:p14="http://schemas.microsoft.com/office/powerpoint/2010/main" val="12852588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16632"/>
            <a:ext cx="8229600" cy="792088"/>
          </a:xfrm>
        </p:spPr>
        <p:txBody>
          <a:bodyPr/>
          <a:lstStyle/>
          <a:p>
            <a:r>
              <a:rPr lang="pt-PT" sz="2400" dirty="0" err="1"/>
              <a:t>What</a:t>
            </a:r>
            <a:r>
              <a:rPr lang="pt-PT" sz="2400" dirty="0"/>
              <a:t> </a:t>
            </a:r>
            <a:r>
              <a:rPr lang="pt-PT" sz="2400" dirty="0" err="1"/>
              <a:t>if</a:t>
            </a:r>
            <a:r>
              <a:rPr lang="pt-PT" sz="2400" dirty="0"/>
              <a:t> I </a:t>
            </a:r>
            <a:r>
              <a:rPr lang="pt-PT" sz="2400" dirty="0" err="1"/>
              <a:t>don’t</a:t>
            </a:r>
            <a:r>
              <a:rPr lang="pt-PT" sz="2400" dirty="0"/>
              <a:t> </a:t>
            </a:r>
            <a:r>
              <a:rPr lang="pt-PT" sz="2400" dirty="0" err="1"/>
              <a:t>have</a:t>
            </a:r>
            <a:r>
              <a:rPr lang="pt-PT" sz="2400" dirty="0"/>
              <a:t> </a:t>
            </a:r>
            <a:r>
              <a:rPr lang="pt-PT" sz="2400" dirty="0" err="1"/>
              <a:t>the</a:t>
            </a:r>
            <a:r>
              <a:rPr lang="pt-PT" sz="2400" dirty="0"/>
              <a:t> </a:t>
            </a:r>
            <a:r>
              <a:rPr lang="pt-PT" sz="2400" dirty="0" err="1"/>
              <a:t>skill</a:t>
            </a:r>
            <a:r>
              <a:rPr lang="pt-PT" sz="2400" dirty="0"/>
              <a:t> </a:t>
            </a:r>
            <a:r>
              <a:rPr lang="pt-PT" sz="2400" dirty="0" err="1"/>
              <a:t>or</a:t>
            </a:r>
            <a:r>
              <a:rPr lang="pt-PT" sz="2400" dirty="0"/>
              <a:t> </a:t>
            </a:r>
            <a:r>
              <a:rPr lang="pt-PT" sz="2400" dirty="0" err="1" smtClean="0"/>
              <a:t>knowledge</a:t>
            </a:r>
            <a:r>
              <a:rPr lang="pt-PT" sz="2400" dirty="0" smtClean="0"/>
              <a:t> </a:t>
            </a:r>
            <a:r>
              <a:rPr lang="pt-PT" sz="2400" dirty="0" err="1" smtClean="0"/>
              <a:t>or</a:t>
            </a:r>
            <a:r>
              <a:rPr lang="pt-PT" sz="2400" dirty="0" smtClean="0"/>
              <a:t> </a:t>
            </a:r>
            <a:r>
              <a:rPr lang="pt-PT" sz="2400" dirty="0" err="1" smtClean="0"/>
              <a:t>experience</a:t>
            </a:r>
            <a:r>
              <a:rPr lang="pt-PT" sz="2400" dirty="0" smtClean="0"/>
              <a:t>?</a:t>
            </a:r>
            <a:endParaRPr lang="en-GB" sz="2400" dirty="0"/>
          </a:p>
        </p:txBody>
      </p:sp>
      <p:sp>
        <p:nvSpPr>
          <p:cNvPr id="3" name="Content Placeholder 2"/>
          <p:cNvSpPr>
            <a:spLocks noGrp="1"/>
          </p:cNvSpPr>
          <p:nvPr>
            <p:ph idx="1"/>
          </p:nvPr>
        </p:nvSpPr>
        <p:spPr>
          <a:xfrm>
            <a:off x="467544" y="1063971"/>
            <a:ext cx="8291264" cy="5760640"/>
          </a:xfrm>
        </p:spPr>
        <p:txBody>
          <a:bodyPr/>
          <a:lstStyle/>
          <a:p>
            <a:pPr marL="0" indent="0">
              <a:buNone/>
            </a:pPr>
            <a:r>
              <a:rPr lang="pt-PT" sz="2600" dirty="0"/>
              <a:t>I </a:t>
            </a:r>
            <a:r>
              <a:rPr lang="pt-PT" sz="2600" dirty="0" err="1"/>
              <a:t>know</a:t>
            </a:r>
            <a:r>
              <a:rPr lang="pt-PT" sz="2600" dirty="0"/>
              <a:t> I </a:t>
            </a:r>
            <a:r>
              <a:rPr lang="pt-PT" sz="2600" dirty="0" err="1"/>
              <a:t>don’t</a:t>
            </a:r>
            <a:r>
              <a:rPr lang="pt-PT" sz="2600" dirty="0"/>
              <a:t> </a:t>
            </a:r>
            <a:r>
              <a:rPr lang="pt-PT" sz="2600" dirty="0" err="1"/>
              <a:t>have</a:t>
            </a:r>
            <a:r>
              <a:rPr lang="pt-PT" sz="2600" dirty="0"/>
              <a:t> </a:t>
            </a:r>
            <a:r>
              <a:rPr lang="pt-PT" sz="2600" dirty="0" err="1" smtClean="0"/>
              <a:t>experience</a:t>
            </a:r>
            <a:r>
              <a:rPr lang="pt-PT" sz="2600" dirty="0" smtClean="0"/>
              <a:t> in </a:t>
            </a:r>
            <a:r>
              <a:rPr lang="pt-PT" sz="2600" dirty="0" smtClean="0">
                <a:solidFill>
                  <a:srgbClr val="C00000"/>
                </a:solidFill>
              </a:rPr>
              <a:t>marketing </a:t>
            </a:r>
            <a:r>
              <a:rPr lang="pt-PT" sz="2600" dirty="0" err="1" smtClean="0">
                <a:solidFill>
                  <a:srgbClr val="C00000"/>
                </a:solidFill>
              </a:rPr>
              <a:t>campaigns</a:t>
            </a:r>
            <a:r>
              <a:rPr lang="pt-PT" sz="2600" dirty="0" smtClean="0"/>
              <a:t>.</a:t>
            </a:r>
            <a:endParaRPr lang="pt-PT" sz="2600" dirty="0"/>
          </a:p>
          <a:p>
            <a:pPr marL="0" indent="0">
              <a:buNone/>
            </a:pPr>
            <a:r>
              <a:rPr lang="pt-PT" sz="2600" dirty="0" err="1" smtClean="0"/>
              <a:t>Demonstrate</a:t>
            </a:r>
            <a:r>
              <a:rPr lang="pt-PT" sz="2600" dirty="0" smtClean="0"/>
              <a:t> </a:t>
            </a:r>
            <a:r>
              <a:rPr lang="pt-PT" sz="2600" dirty="0" err="1">
                <a:solidFill>
                  <a:srgbClr val="00B0F0"/>
                </a:solidFill>
              </a:rPr>
              <a:t>interest</a:t>
            </a:r>
            <a:r>
              <a:rPr lang="pt-PT" sz="2600" dirty="0">
                <a:solidFill>
                  <a:srgbClr val="00B0F0"/>
                </a:solidFill>
              </a:rPr>
              <a:t> </a:t>
            </a:r>
            <a:r>
              <a:rPr lang="pt-PT" sz="2600" dirty="0" err="1"/>
              <a:t>and</a:t>
            </a:r>
            <a:r>
              <a:rPr lang="pt-PT" sz="2600" dirty="0"/>
              <a:t>/</a:t>
            </a:r>
            <a:r>
              <a:rPr lang="pt-PT" sz="2600" dirty="0" err="1"/>
              <a:t>or</a:t>
            </a:r>
            <a:r>
              <a:rPr lang="pt-PT" sz="2600" dirty="0"/>
              <a:t> </a:t>
            </a:r>
            <a:endParaRPr lang="pt-PT" sz="2600" dirty="0" smtClean="0"/>
          </a:p>
          <a:p>
            <a:pPr marL="0" indent="0" algn="ctr">
              <a:buNone/>
            </a:pPr>
            <a:r>
              <a:rPr lang="pt-PT" sz="2600" dirty="0" err="1" smtClean="0">
                <a:solidFill>
                  <a:srgbClr val="C00000"/>
                </a:solidFill>
              </a:rPr>
              <a:t>awareness</a:t>
            </a:r>
            <a:r>
              <a:rPr lang="pt-PT" sz="2600" dirty="0" smtClean="0">
                <a:solidFill>
                  <a:srgbClr val="C00000"/>
                </a:solidFill>
              </a:rPr>
              <a:t> </a:t>
            </a:r>
            <a:r>
              <a:rPr lang="pt-PT" sz="2600" dirty="0" err="1" smtClean="0">
                <a:solidFill>
                  <a:srgbClr val="C00000"/>
                </a:solidFill>
              </a:rPr>
              <a:t>of</a:t>
            </a:r>
            <a:r>
              <a:rPr lang="pt-PT" sz="2600" dirty="0" smtClean="0">
                <a:solidFill>
                  <a:srgbClr val="C00000"/>
                </a:solidFill>
              </a:rPr>
              <a:t> </a:t>
            </a:r>
            <a:r>
              <a:rPr lang="pt-PT" sz="2600" dirty="0" err="1" smtClean="0">
                <a:solidFill>
                  <a:srgbClr val="C00000"/>
                </a:solidFill>
              </a:rPr>
              <a:t>company</a:t>
            </a:r>
            <a:r>
              <a:rPr lang="pt-PT" sz="2600" dirty="0" smtClean="0">
                <a:solidFill>
                  <a:srgbClr val="C00000"/>
                </a:solidFill>
              </a:rPr>
              <a:t> business </a:t>
            </a:r>
            <a:r>
              <a:rPr lang="pt-PT" sz="2600" dirty="0" err="1" smtClean="0">
                <a:solidFill>
                  <a:srgbClr val="C00000"/>
                </a:solidFill>
              </a:rPr>
              <a:t>or</a:t>
            </a:r>
            <a:r>
              <a:rPr lang="pt-PT" sz="2600" dirty="0" smtClean="0">
                <a:solidFill>
                  <a:srgbClr val="C00000"/>
                </a:solidFill>
              </a:rPr>
              <a:t> job </a:t>
            </a:r>
            <a:r>
              <a:rPr lang="pt-PT" sz="2600" dirty="0" err="1" smtClean="0">
                <a:solidFill>
                  <a:srgbClr val="C00000"/>
                </a:solidFill>
              </a:rPr>
              <a:t>tasks</a:t>
            </a:r>
            <a:r>
              <a:rPr lang="pt-PT" sz="2600" dirty="0" smtClean="0">
                <a:solidFill>
                  <a:srgbClr val="C00000"/>
                </a:solidFill>
              </a:rPr>
              <a:t> (</a:t>
            </a:r>
            <a:r>
              <a:rPr lang="pt-PT" sz="2600" dirty="0" err="1" smtClean="0">
                <a:solidFill>
                  <a:srgbClr val="C00000"/>
                </a:solidFill>
              </a:rPr>
              <a:t>what’s</a:t>
            </a:r>
            <a:r>
              <a:rPr lang="pt-PT" sz="2600" dirty="0" smtClean="0">
                <a:solidFill>
                  <a:srgbClr val="C00000"/>
                </a:solidFill>
              </a:rPr>
              <a:t> </a:t>
            </a:r>
            <a:r>
              <a:rPr lang="pt-PT" sz="2600" dirty="0" err="1" smtClean="0">
                <a:solidFill>
                  <a:srgbClr val="C00000"/>
                </a:solidFill>
              </a:rPr>
              <a:t>at</a:t>
            </a:r>
            <a:r>
              <a:rPr lang="pt-PT" sz="2600" dirty="0" smtClean="0">
                <a:solidFill>
                  <a:srgbClr val="C00000"/>
                </a:solidFill>
              </a:rPr>
              <a:t> </a:t>
            </a:r>
            <a:r>
              <a:rPr lang="pt-PT" sz="2600" dirty="0" err="1" smtClean="0">
                <a:solidFill>
                  <a:srgbClr val="C00000"/>
                </a:solidFill>
              </a:rPr>
              <a:t>stake</a:t>
            </a:r>
            <a:r>
              <a:rPr lang="pt-PT" sz="2600" dirty="0" smtClean="0">
                <a:solidFill>
                  <a:srgbClr val="C00000"/>
                </a:solidFill>
              </a:rPr>
              <a:t>)</a:t>
            </a:r>
            <a:r>
              <a:rPr lang="pt-PT" sz="2600" dirty="0" smtClean="0"/>
              <a:t> </a:t>
            </a:r>
            <a:r>
              <a:rPr lang="pt-PT" sz="2600" dirty="0" err="1" smtClean="0"/>
              <a:t>and</a:t>
            </a:r>
            <a:r>
              <a:rPr lang="pt-PT" sz="2600" dirty="0" smtClean="0"/>
              <a:t>/</a:t>
            </a:r>
            <a:r>
              <a:rPr lang="pt-PT" sz="2600" dirty="0" err="1" smtClean="0"/>
              <a:t>or</a:t>
            </a:r>
            <a:endParaRPr lang="pt-PT" sz="2600" dirty="0" smtClean="0"/>
          </a:p>
          <a:p>
            <a:pPr marL="0" indent="0" algn="ctr">
              <a:buNone/>
            </a:pPr>
            <a:r>
              <a:rPr lang="pt-PT" sz="2600" dirty="0"/>
              <a:t>	</a:t>
            </a:r>
            <a:r>
              <a:rPr lang="pt-PT" sz="2600" dirty="0" err="1">
                <a:solidFill>
                  <a:srgbClr val="00B050"/>
                </a:solidFill>
              </a:rPr>
              <a:t>willingness</a:t>
            </a:r>
            <a:r>
              <a:rPr lang="pt-PT" sz="2600" dirty="0">
                <a:solidFill>
                  <a:srgbClr val="00B050"/>
                </a:solidFill>
              </a:rPr>
              <a:t> to </a:t>
            </a:r>
            <a:r>
              <a:rPr lang="pt-PT" sz="2600" dirty="0" err="1" smtClean="0">
                <a:solidFill>
                  <a:srgbClr val="00B050"/>
                </a:solidFill>
              </a:rPr>
              <a:t>learn</a:t>
            </a:r>
            <a:r>
              <a:rPr lang="pt-PT" sz="2600" dirty="0" smtClean="0">
                <a:solidFill>
                  <a:srgbClr val="00B050"/>
                </a:solidFill>
              </a:rPr>
              <a:t>/ </a:t>
            </a:r>
            <a:r>
              <a:rPr lang="pt-PT" sz="2600" dirty="0" err="1" smtClean="0">
                <a:solidFill>
                  <a:srgbClr val="00B050"/>
                </a:solidFill>
              </a:rPr>
              <a:t>apply</a:t>
            </a:r>
            <a:r>
              <a:rPr lang="pt-PT" sz="2600" dirty="0" smtClean="0">
                <a:solidFill>
                  <a:srgbClr val="00B050"/>
                </a:solidFill>
              </a:rPr>
              <a:t> </a:t>
            </a:r>
            <a:r>
              <a:rPr lang="pt-PT" sz="2600" dirty="0" err="1" smtClean="0">
                <a:solidFill>
                  <a:srgbClr val="00B050"/>
                </a:solidFill>
              </a:rPr>
              <a:t>professional</a:t>
            </a:r>
            <a:r>
              <a:rPr lang="pt-PT" sz="2600" dirty="0" smtClean="0">
                <a:solidFill>
                  <a:srgbClr val="00B050"/>
                </a:solidFill>
              </a:rPr>
              <a:t> </a:t>
            </a:r>
            <a:r>
              <a:rPr lang="pt-PT" sz="2600" dirty="0" err="1" smtClean="0">
                <a:solidFill>
                  <a:srgbClr val="00B050"/>
                </a:solidFill>
              </a:rPr>
              <a:t>knowledge</a:t>
            </a:r>
            <a:endParaRPr lang="pt-PT" sz="2600" dirty="0">
              <a:solidFill>
                <a:srgbClr val="00B050"/>
              </a:solidFill>
            </a:endParaRPr>
          </a:p>
          <a:p>
            <a:pPr marL="0" indent="0">
              <a:buNone/>
            </a:pPr>
            <a:r>
              <a:rPr lang="pt-PT" sz="2600" dirty="0" smtClean="0"/>
              <a:t>In </a:t>
            </a:r>
            <a:r>
              <a:rPr lang="pt-PT" sz="2600" dirty="0" err="1" smtClean="0"/>
              <a:t>today’s</a:t>
            </a:r>
            <a:r>
              <a:rPr lang="pt-PT" sz="2600" dirty="0" smtClean="0"/>
              <a:t> global </a:t>
            </a:r>
            <a:r>
              <a:rPr lang="pt-PT" sz="2600" dirty="0" err="1" smtClean="0"/>
              <a:t>economy</a:t>
            </a:r>
            <a:r>
              <a:rPr lang="pt-PT" sz="2600" dirty="0" smtClean="0"/>
              <a:t>, </a:t>
            </a:r>
            <a:r>
              <a:rPr lang="pt-PT" sz="2600" dirty="0" err="1" smtClean="0">
                <a:solidFill>
                  <a:srgbClr val="C00000"/>
                </a:solidFill>
              </a:rPr>
              <a:t>the</a:t>
            </a:r>
            <a:r>
              <a:rPr lang="pt-PT" sz="2600" dirty="0" smtClean="0">
                <a:solidFill>
                  <a:srgbClr val="C00000"/>
                </a:solidFill>
              </a:rPr>
              <a:t> </a:t>
            </a:r>
            <a:r>
              <a:rPr lang="pt-PT" sz="2600" dirty="0" err="1" smtClean="0">
                <a:solidFill>
                  <a:srgbClr val="C00000"/>
                </a:solidFill>
              </a:rPr>
              <a:t>educational</a:t>
            </a:r>
            <a:r>
              <a:rPr lang="pt-PT" sz="2600" dirty="0" smtClean="0">
                <a:solidFill>
                  <a:srgbClr val="C00000"/>
                </a:solidFill>
              </a:rPr>
              <a:t> </a:t>
            </a:r>
            <a:r>
              <a:rPr lang="pt-PT" sz="2600" dirty="0" err="1" smtClean="0">
                <a:solidFill>
                  <a:srgbClr val="C00000"/>
                </a:solidFill>
              </a:rPr>
              <a:t>materials</a:t>
            </a:r>
            <a:r>
              <a:rPr lang="pt-PT" sz="2600" dirty="0" smtClean="0">
                <a:solidFill>
                  <a:srgbClr val="C00000"/>
                </a:solidFill>
              </a:rPr>
              <a:t> </a:t>
            </a:r>
            <a:r>
              <a:rPr lang="pt-PT" sz="2600" dirty="0" err="1" smtClean="0">
                <a:solidFill>
                  <a:srgbClr val="C00000"/>
                </a:solidFill>
              </a:rPr>
              <a:t>market</a:t>
            </a:r>
            <a:r>
              <a:rPr lang="pt-PT" sz="2600" dirty="0" smtClean="0">
                <a:solidFill>
                  <a:srgbClr val="C00000"/>
                </a:solidFill>
              </a:rPr>
              <a:t> </a:t>
            </a:r>
            <a:r>
              <a:rPr lang="pt-PT" sz="2600" dirty="0" err="1" smtClean="0"/>
              <a:t>is</a:t>
            </a:r>
            <a:r>
              <a:rPr lang="pt-PT" sz="2600" dirty="0" smtClean="0"/>
              <a:t> </a:t>
            </a:r>
            <a:r>
              <a:rPr lang="pt-PT" sz="2600" dirty="0" err="1" smtClean="0"/>
              <a:t>very</a:t>
            </a:r>
            <a:r>
              <a:rPr lang="pt-PT" sz="2600" dirty="0" smtClean="0"/>
              <a:t> </a:t>
            </a:r>
            <a:r>
              <a:rPr lang="pt-PT" sz="2600" dirty="0" err="1" smtClean="0"/>
              <a:t>competitive</a:t>
            </a:r>
            <a:r>
              <a:rPr lang="pt-PT" sz="2600" dirty="0" smtClean="0"/>
              <a:t>. I </a:t>
            </a:r>
            <a:r>
              <a:rPr lang="pt-PT" sz="2600" dirty="0" err="1" smtClean="0">
                <a:solidFill>
                  <a:srgbClr val="00B050"/>
                </a:solidFill>
              </a:rPr>
              <a:t>would</a:t>
            </a:r>
            <a:r>
              <a:rPr lang="pt-PT" sz="2600" dirty="0" smtClean="0">
                <a:solidFill>
                  <a:srgbClr val="00B050"/>
                </a:solidFill>
              </a:rPr>
              <a:t> </a:t>
            </a:r>
            <a:r>
              <a:rPr lang="pt-PT" sz="2600" dirty="0" err="1" smtClean="0">
                <a:solidFill>
                  <a:srgbClr val="00B050"/>
                </a:solidFill>
              </a:rPr>
              <a:t>welcome</a:t>
            </a:r>
            <a:r>
              <a:rPr lang="pt-PT" sz="2600" dirty="0" smtClean="0">
                <a:solidFill>
                  <a:srgbClr val="00B050"/>
                </a:solidFill>
              </a:rPr>
              <a:t> </a:t>
            </a:r>
            <a:r>
              <a:rPr lang="pt-PT" sz="2600" dirty="0" err="1" smtClean="0">
                <a:solidFill>
                  <a:srgbClr val="00B050"/>
                </a:solidFill>
              </a:rPr>
              <a:t>the</a:t>
            </a:r>
            <a:r>
              <a:rPr lang="pt-PT" sz="2600" dirty="0" smtClean="0">
                <a:solidFill>
                  <a:srgbClr val="00B050"/>
                </a:solidFill>
              </a:rPr>
              <a:t> </a:t>
            </a:r>
            <a:r>
              <a:rPr lang="pt-PT" sz="2600" dirty="0" err="1" smtClean="0">
                <a:solidFill>
                  <a:srgbClr val="00B050"/>
                </a:solidFill>
              </a:rPr>
              <a:t>challenge</a:t>
            </a:r>
            <a:r>
              <a:rPr lang="pt-PT" sz="2600" dirty="0" smtClean="0">
                <a:solidFill>
                  <a:srgbClr val="00B050"/>
                </a:solidFill>
              </a:rPr>
              <a:t> </a:t>
            </a:r>
            <a:r>
              <a:rPr lang="pt-PT" sz="2600" dirty="0" err="1" smtClean="0">
                <a:solidFill>
                  <a:srgbClr val="00B050"/>
                </a:solidFill>
              </a:rPr>
              <a:t>of</a:t>
            </a:r>
            <a:r>
              <a:rPr lang="pt-PT" sz="2600" dirty="0" smtClean="0">
                <a:solidFill>
                  <a:srgbClr val="00B0F0"/>
                </a:solidFill>
              </a:rPr>
              <a:t> </a:t>
            </a:r>
            <a:r>
              <a:rPr lang="pt-PT" sz="2600" dirty="0" err="1" smtClean="0">
                <a:solidFill>
                  <a:srgbClr val="00B050"/>
                </a:solidFill>
              </a:rPr>
              <a:t>putting</a:t>
            </a:r>
            <a:r>
              <a:rPr lang="pt-PT" sz="2600" dirty="0" smtClean="0">
                <a:solidFill>
                  <a:srgbClr val="00B050"/>
                </a:solidFill>
              </a:rPr>
              <a:t> </a:t>
            </a:r>
            <a:r>
              <a:rPr lang="pt-PT" sz="2600" dirty="0" err="1" smtClean="0">
                <a:solidFill>
                  <a:srgbClr val="00B050"/>
                </a:solidFill>
              </a:rPr>
              <a:t>into</a:t>
            </a:r>
            <a:r>
              <a:rPr lang="pt-PT" sz="2600" dirty="0" smtClean="0">
                <a:solidFill>
                  <a:srgbClr val="00B050"/>
                </a:solidFill>
              </a:rPr>
              <a:t> </a:t>
            </a:r>
            <a:r>
              <a:rPr lang="pt-PT" sz="2600" dirty="0" err="1" smtClean="0">
                <a:solidFill>
                  <a:srgbClr val="00B050"/>
                </a:solidFill>
              </a:rPr>
              <a:t>practice</a:t>
            </a:r>
            <a:r>
              <a:rPr lang="pt-PT" sz="2600" dirty="0" smtClean="0">
                <a:solidFill>
                  <a:srgbClr val="00B050"/>
                </a:solidFill>
              </a:rPr>
              <a:t> </a:t>
            </a:r>
            <a:r>
              <a:rPr lang="pt-PT" sz="2600" dirty="0" err="1" smtClean="0">
                <a:solidFill>
                  <a:srgbClr val="00B050"/>
                </a:solidFill>
              </a:rPr>
              <a:t>the</a:t>
            </a:r>
            <a:r>
              <a:rPr lang="pt-PT" sz="2600" dirty="0" smtClean="0">
                <a:solidFill>
                  <a:srgbClr val="00B050"/>
                </a:solidFill>
              </a:rPr>
              <a:t> marketing </a:t>
            </a:r>
            <a:r>
              <a:rPr lang="pt-PT" sz="2600" dirty="0" err="1" smtClean="0">
                <a:solidFill>
                  <a:srgbClr val="00B050"/>
                </a:solidFill>
              </a:rPr>
              <a:t>knowledge</a:t>
            </a:r>
            <a:r>
              <a:rPr lang="pt-PT" sz="2600" dirty="0" smtClean="0">
                <a:solidFill>
                  <a:srgbClr val="00B050"/>
                </a:solidFill>
              </a:rPr>
              <a:t> I </a:t>
            </a:r>
            <a:r>
              <a:rPr lang="pt-PT" sz="2600" dirty="0" err="1" smtClean="0">
                <a:solidFill>
                  <a:srgbClr val="00B050"/>
                </a:solidFill>
              </a:rPr>
              <a:t>have</a:t>
            </a:r>
            <a:r>
              <a:rPr lang="pt-PT" sz="2600" dirty="0" smtClean="0">
                <a:solidFill>
                  <a:srgbClr val="00B050"/>
                </a:solidFill>
              </a:rPr>
              <a:t> </a:t>
            </a:r>
            <a:r>
              <a:rPr lang="pt-PT" sz="2600" dirty="0" err="1" smtClean="0">
                <a:solidFill>
                  <a:srgbClr val="00B050"/>
                </a:solidFill>
              </a:rPr>
              <a:t>gained</a:t>
            </a:r>
            <a:r>
              <a:rPr lang="pt-PT" sz="2600" dirty="0" smtClean="0">
                <a:solidFill>
                  <a:srgbClr val="00B050"/>
                </a:solidFill>
              </a:rPr>
              <a:t> </a:t>
            </a:r>
            <a:r>
              <a:rPr lang="pt-PT" sz="2600" dirty="0" err="1" smtClean="0">
                <a:solidFill>
                  <a:srgbClr val="00B050"/>
                </a:solidFill>
              </a:rPr>
              <a:t>at</a:t>
            </a:r>
            <a:r>
              <a:rPr lang="pt-PT" sz="2600" dirty="0" smtClean="0">
                <a:solidFill>
                  <a:srgbClr val="00B050"/>
                </a:solidFill>
              </a:rPr>
              <a:t> </a:t>
            </a:r>
            <a:r>
              <a:rPr lang="pt-PT" sz="2600" dirty="0" err="1" smtClean="0">
                <a:solidFill>
                  <a:srgbClr val="00B050"/>
                </a:solidFill>
              </a:rPr>
              <a:t>university</a:t>
            </a:r>
            <a:r>
              <a:rPr lang="pt-PT" sz="2600" dirty="0" smtClean="0"/>
              <a:t> </a:t>
            </a:r>
            <a:r>
              <a:rPr lang="pt-PT" sz="2600" dirty="0" err="1" smtClean="0"/>
              <a:t>and</a:t>
            </a:r>
            <a:r>
              <a:rPr lang="pt-PT" sz="2600" dirty="0" smtClean="0"/>
              <a:t> </a:t>
            </a:r>
            <a:r>
              <a:rPr lang="pt-PT" sz="2600" dirty="0" smtClean="0">
                <a:solidFill>
                  <a:srgbClr val="00B0F0"/>
                </a:solidFill>
              </a:rPr>
              <a:t>look </a:t>
            </a:r>
            <a:r>
              <a:rPr lang="pt-PT" sz="2600" dirty="0" err="1" smtClean="0">
                <a:solidFill>
                  <a:srgbClr val="00B0F0"/>
                </a:solidFill>
              </a:rPr>
              <a:t>forward</a:t>
            </a:r>
            <a:r>
              <a:rPr lang="pt-PT" sz="2600" dirty="0" smtClean="0">
                <a:solidFill>
                  <a:srgbClr val="00B0F0"/>
                </a:solidFill>
              </a:rPr>
              <a:t> to </a:t>
            </a:r>
            <a:r>
              <a:rPr lang="pt-PT" sz="2600" dirty="0" err="1" smtClean="0">
                <a:solidFill>
                  <a:srgbClr val="C00000"/>
                </a:solidFill>
              </a:rPr>
              <a:t>working</a:t>
            </a:r>
            <a:r>
              <a:rPr lang="pt-PT" sz="2600" dirty="0" smtClean="0">
                <a:solidFill>
                  <a:srgbClr val="C00000"/>
                </a:solidFill>
              </a:rPr>
              <a:t> </a:t>
            </a:r>
            <a:r>
              <a:rPr lang="pt-PT" sz="2600" dirty="0" err="1" smtClean="0">
                <a:solidFill>
                  <a:srgbClr val="C00000"/>
                </a:solidFill>
              </a:rPr>
              <a:t>with</a:t>
            </a:r>
            <a:r>
              <a:rPr lang="pt-PT" sz="2600" dirty="0" smtClean="0">
                <a:solidFill>
                  <a:srgbClr val="C00000"/>
                </a:solidFill>
              </a:rPr>
              <a:t> real data to </a:t>
            </a:r>
            <a:r>
              <a:rPr lang="pt-PT" sz="2600" dirty="0" err="1" smtClean="0">
                <a:solidFill>
                  <a:srgbClr val="C00000"/>
                </a:solidFill>
              </a:rPr>
              <a:t>keep</a:t>
            </a:r>
            <a:r>
              <a:rPr lang="pt-PT" sz="2600" dirty="0" smtClean="0">
                <a:solidFill>
                  <a:srgbClr val="C00000"/>
                </a:solidFill>
              </a:rPr>
              <a:t> </a:t>
            </a:r>
            <a:r>
              <a:rPr lang="pt-PT" sz="2600" dirty="0" err="1" smtClean="0">
                <a:solidFill>
                  <a:srgbClr val="C00000"/>
                </a:solidFill>
              </a:rPr>
              <a:t>stakeholders</a:t>
            </a:r>
            <a:r>
              <a:rPr lang="pt-PT" sz="2600" dirty="0" smtClean="0">
                <a:solidFill>
                  <a:srgbClr val="C00000"/>
                </a:solidFill>
              </a:rPr>
              <a:t> </a:t>
            </a:r>
            <a:r>
              <a:rPr lang="pt-PT" sz="2600" dirty="0" err="1" smtClean="0">
                <a:solidFill>
                  <a:srgbClr val="C00000"/>
                </a:solidFill>
              </a:rPr>
              <a:t>informed</a:t>
            </a:r>
            <a:r>
              <a:rPr lang="pt-PT" sz="2600" dirty="0" smtClean="0">
                <a:solidFill>
                  <a:srgbClr val="C00000"/>
                </a:solidFill>
              </a:rPr>
              <a:t> </a:t>
            </a:r>
            <a:r>
              <a:rPr lang="pt-PT" sz="2600" dirty="0" err="1" smtClean="0">
                <a:solidFill>
                  <a:srgbClr val="C00000"/>
                </a:solidFill>
              </a:rPr>
              <a:t>about</a:t>
            </a:r>
            <a:r>
              <a:rPr lang="pt-PT" sz="2600" dirty="0" smtClean="0">
                <a:solidFill>
                  <a:srgbClr val="C00000"/>
                </a:solidFill>
              </a:rPr>
              <a:t> </a:t>
            </a:r>
            <a:r>
              <a:rPr lang="pt-PT" sz="2600" dirty="0" err="1" smtClean="0">
                <a:solidFill>
                  <a:srgbClr val="C00000"/>
                </a:solidFill>
              </a:rPr>
              <a:t>Pearson’s</a:t>
            </a:r>
            <a:r>
              <a:rPr lang="pt-PT" sz="2600" dirty="0" smtClean="0">
                <a:solidFill>
                  <a:srgbClr val="C00000"/>
                </a:solidFill>
              </a:rPr>
              <a:t> performance</a:t>
            </a:r>
            <a:r>
              <a:rPr lang="pt-PT" sz="2600" dirty="0" smtClean="0"/>
              <a:t>. </a:t>
            </a:r>
            <a:endParaRPr lang="en-GB" sz="2600" dirty="0"/>
          </a:p>
        </p:txBody>
      </p:sp>
      <p:sp>
        <p:nvSpPr>
          <p:cNvPr id="4" name="Slide Number Placeholder 3"/>
          <p:cNvSpPr>
            <a:spLocks noGrp="1"/>
          </p:cNvSpPr>
          <p:nvPr>
            <p:ph type="sldNum" sz="quarter" idx="12"/>
          </p:nvPr>
        </p:nvSpPr>
        <p:spPr/>
        <p:txBody>
          <a:bodyPr/>
          <a:lstStyle/>
          <a:p>
            <a:fld id="{8AEAD054-9927-45A5-871A-CAABACE37F32}" type="slidenum">
              <a:rPr lang="pt-PT" smtClean="0"/>
              <a:pPr/>
              <a:t>35</a:t>
            </a:fld>
            <a:endParaRPr lang="pt-PT"/>
          </a:p>
        </p:txBody>
      </p:sp>
    </p:spTree>
    <p:extLst>
      <p:ext uri="{BB962C8B-B14F-4D97-AF65-F5344CB8AC3E}">
        <p14:creationId xmlns:p14="http://schemas.microsoft.com/office/powerpoint/2010/main" val="13373351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06090"/>
          </a:xfrm>
        </p:spPr>
        <p:txBody>
          <a:bodyPr/>
          <a:lstStyle/>
          <a:p>
            <a:r>
              <a:rPr lang="pt-PT" sz="2400" dirty="0" err="1" smtClean="0"/>
              <a:t>What</a:t>
            </a:r>
            <a:r>
              <a:rPr lang="pt-PT" sz="2400" dirty="0" smtClean="0"/>
              <a:t> </a:t>
            </a:r>
            <a:r>
              <a:rPr lang="pt-PT" sz="2400" dirty="0" err="1" smtClean="0"/>
              <a:t>if</a:t>
            </a:r>
            <a:r>
              <a:rPr lang="pt-PT" sz="2400" dirty="0" smtClean="0"/>
              <a:t> I </a:t>
            </a:r>
            <a:r>
              <a:rPr lang="pt-PT" sz="2400" dirty="0" err="1" smtClean="0"/>
              <a:t>don’t</a:t>
            </a:r>
            <a:r>
              <a:rPr lang="pt-PT" sz="2400" dirty="0" smtClean="0"/>
              <a:t> </a:t>
            </a:r>
            <a:r>
              <a:rPr lang="pt-PT" sz="2400" dirty="0" err="1" smtClean="0"/>
              <a:t>have</a:t>
            </a:r>
            <a:r>
              <a:rPr lang="pt-PT" sz="2400" dirty="0" smtClean="0"/>
              <a:t> </a:t>
            </a:r>
            <a:r>
              <a:rPr lang="pt-PT" sz="2400" dirty="0" err="1" smtClean="0"/>
              <a:t>the</a:t>
            </a:r>
            <a:r>
              <a:rPr lang="pt-PT" sz="2400" dirty="0" smtClean="0"/>
              <a:t> </a:t>
            </a:r>
            <a:r>
              <a:rPr lang="pt-PT" sz="2400" dirty="0" err="1"/>
              <a:t>s</a:t>
            </a:r>
            <a:r>
              <a:rPr lang="pt-PT" sz="2400" dirty="0" err="1" smtClean="0"/>
              <a:t>kill</a:t>
            </a:r>
            <a:r>
              <a:rPr lang="pt-PT" sz="2400" dirty="0" smtClean="0"/>
              <a:t> </a:t>
            </a:r>
            <a:r>
              <a:rPr lang="pt-PT" sz="2400" dirty="0" err="1" smtClean="0"/>
              <a:t>or</a:t>
            </a:r>
            <a:r>
              <a:rPr lang="pt-PT" sz="2400" dirty="0" smtClean="0"/>
              <a:t> </a:t>
            </a:r>
            <a:r>
              <a:rPr lang="pt-PT" sz="2400" dirty="0" err="1" smtClean="0"/>
              <a:t>knowledge</a:t>
            </a:r>
            <a:r>
              <a:rPr lang="pt-PT" sz="2400" dirty="0" smtClean="0"/>
              <a:t> </a:t>
            </a:r>
            <a:r>
              <a:rPr lang="pt-PT" sz="2400" dirty="0" err="1" smtClean="0"/>
              <a:t>or</a:t>
            </a:r>
            <a:r>
              <a:rPr lang="pt-PT" sz="2400" dirty="0" smtClean="0"/>
              <a:t> </a:t>
            </a:r>
            <a:r>
              <a:rPr lang="pt-PT" sz="2400" dirty="0" err="1" smtClean="0"/>
              <a:t>experience</a:t>
            </a:r>
            <a:r>
              <a:rPr lang="pt-PT" sz="2400" dirty="0" smtClean="0"/>
              <a:t>?</a:t>
            </a:r>
            <a:endParaRPr lang="en-GB" sz="2400" dirty="0"/>
          </a:p>
        </p:txBody>
      </p:sp>
      <p:sp>
        <p:nvSpPr>
          <p:cNvPr id="3" name="Content Placeholder 2"/>
          <p:cNvSpPr>
            <a:spLocks noGrp="1"/>
          </p:cNvSpPr>
          <p:nvPr>
            <p:ph idx="1"/>
          </p:nvPr>
        </p:nvSpPr>
        <p:spPr/>
        <p:txBody>
          <a:bodyPr/>
          <a:lstStyle/>
          <a:p>
            <a:pPr marL="0" indent="0">
              <a:buNone/>
            </a:pPr>
            <a:endParaRPr lang="pt-PT" dirty="0" smtClean="0"/>
          </a:p>
          <a:p>
            <a:pPr marL="0" indent="0">
              <a:buNone/>
            </a:pPr>
            <a:r>
              <a:rPr lang="pt-PT" dirty="0" smtClean="0"/>
              <a:t>In </a:t>
            </a:r>
            <a:r>
              <a:rPr lang="pt-PT" dirty="0" err="1"/>
              <a:t>today’s</a:t>
            </a:r>
            <a:r>
              <a:rPr lang="pt-PT" dirty="0"/>
              <a:t> </a:t>
            </a:r>
            <a:r>
              <a:rPr lang="pt-PT" dirty="0" smtClean="0"/>
              <a:t>global </a:t>
            </a:r>
            <a:r>
              <a:rPr lang="pt-PT" dirty="0" err="1" smtClean="0"/>
              <a:t>economy</a:t>
            </a:r>
            <a:r>
              <a:rPr lang="pt-PT" dirty="0" smtClean="0"/>
              <a:t>, </a:t>
            </a:r>
            <a:r>
              <a:rPr lang="pt-PT" dirty="0" err="1" smtClean="0">
                <a:solidFill>
                  <a:srgbClr val="C00000"/>
                </a:solidFill>
              </a:rPr>
              <a:t>accurate</a:t>
            </a:r>
            <a:r>
              <a:rPr lang="pt-PT" dirty="0" smtClean="0">
                <a:solidFill>
                  <a:srgbClr val="C00000"/>
                </a:solidFill>
              </a:rPr>
              <a:t> financial </a:t>
            </a:r>
            <a:r>
              <a:rPr lang="pt-PT" dirty="0" err="1" smtClean="0">
                <a:solidFill>
                  <a:srgbClr val="C00000"/>
                </a:solidFill>
              </a:rPr>
              <a:t>information</a:t>
            </a:r>
            <a:r>
              <a:rPr lang="pt-PT" dirty="0" smtClean="0"/>
              <a:t> </a:t>
            </a:r>
            <a:r>
              <a:rPr lang="pt-PT" dirty="0" err="1" smtClean="0"/>
              <a:t>is</a:t>
            </a:r>
            <a:r>
              <a:rPr lang="pt-PT" dirty="0" smtClean="0"/>
              <a:t> vital for </a:t>
            </a:r>
            <a:r>
              <a:rPr lang="pt-PT" dirty="0" err="1" smtClean="0"/>
              <a:t>companies</a:t>
            </a:r>
            <a:r>
              <a:rPr lang="pt-PT" dirty="0" smtClean="0"/>
              <a:t> to compete. </a:t>
            </a:r>
            <a:r>
              <a:rPr lang="pt-PT" dirty="0"/>
              <a:t>I </a:t>
            </a:r>
            <a:r>
              <a:rPr lang="pt-PT" dirty="0" err="1">
                <a:solidFill>
                  <a:srgbClr val="00B050"/>
                </a:solidFill>
              </a:rPr>
              <a:t>would</a:t>
            </a:r>
            <a:r>
              <a:rPr lang="pt-PT" dirty="0">
                <a:solidFill>
                  <a:srgbClr val="00B050"/>
                </a:solidFill>
              </a:rPr>
              <a:t> </a:t>
            </a:r>
            <a:r>
              <a:rPr lang="pt-PT" dirty="0" err="1">
                <a:solidFill>
                  <a:srgbClr val="00B050"/>
                </a:solidFill>
              </a:rPr>
              <a:t>welcome</a:t>
            </a:r>
            <a:r>
              <a:rPr lang="pt-PT" dirty="0">
                <a:solidFill>
                  <a:srgbClr val="00B050"/>
                </a:solidFill>
              </a:rPr>
              <a:t> </a:t>
            </a:r>
            <a:r>
              <a:rPr lang="pt-PT" dirty="0" err="1">
                <a:solidFill>
                  <a:srgbClr val="00B050"/>
                </a:solidFill>
              </a:rPr>
              <a:t>the</a:t>
            </a:r>
            <a:r>
              <a:rPr lang="pt-PT" dirty="0">
                <a:solidFill>
                  <a:srgbClr val="00B050"/>
                </a:solidFill>
              </a:rPr>
              <a:t> </a:t>
            </a:r>
            <a:r>
              <a:rPr lang="pt-PT" dirty="0" err="1">
                <a:solidFill>
                  <a:srgbClr val="00B050"/>
                </a:solidFill>
              </a:rPr>
              <a:t>challenge</a:t>
            </a:r>
            <a:r>
              <a:rPr lang="pt-PT" dirty="0">
                <a:solidFill>
                  <a:srgbClr val="00B050"/>
                </a:solidFill>
              </a:rPr>
              <a:t> </a:t>
            </a:r>
            <a:r>
              <a:rPr lang="pt-PT" dirty="0" err="1">
                <a:solidFill>
                  <a:srgbClr val="00B050"/>
                </a:solidFill>
              </a:rPr>
              <a:t>of</a:t>
            </a:r>
            <a:r>
              <a:rPr lang="pt-PT" dirty="0">
                <a:solidFill>
                  <a:srgbClr val="00B0F0"/>
                </a:solidFill>
              </a:rPr>
              <a:t> </a:t>
            </a:r>
            <a:r>
              <a:rPr lang="pt-PT" dirty="0" err="1" smtClean="0">
                <a:solidFill>
                  <a:srgbClr val="00B050"/>
                </a:solidFill>
              </a:rPr>
              <a:t>learning</a:t>
            </a:r>
            <a:r>
              <a:rPr lang="pt-PT" dirty="0" smtClean="0">
                <a:solidFill>
                  <a:srgbClr val="00B050"/>
                </a:solidFill>
              </a:rPr>
              <a:t> more </a:t>
            </a:r>
            <a:r>
              <a:rPr lang="pt-PT" dirty="0" err="1" smtClean="0">
                <a:solidFill>
                  <a:srgbClr val="00B050"/>
                </a:solidFill>
              </a:rPr>
              <a:t>about</a:t>
            </a:r>
            <a:r>
              <a:rPr lang="pt-PT" dirty="0" smtClean="0"/>
              <a:t> </a:t>
            </a:r>
            <a:r>
              <a:rPr lang="pt-PT" dirty="0" err="1" smtClean="0">
                <a:solidFill>
                  <a:srgbClr val="C00000"/>
                </a:solidFill>
              </a:rPr>
              <a:t>mergers</a:t>
            </a:r>
            <a:r>
              <a:rPr lang="pt-PT" dirty="0" smtClean="0">
                <a:solidFill>
                  <a:srgbClr val="C00000"/>
                </a:solidFill>
              </a:rPr>
              <a:t> </a:t>
            </a:r>
            <a:r>
              <a:rPr lang="pt-PT" dirty="0" err="1" smtClean="0">
                <a:solidFill>
                  <a:srgbClr val="C00000"/>
                </a:solidFill>
              </a:rPr>
              <a:t>and</a:t>
            </a:r>
            <a:r>
              <a:rPr lang="pt-PT" dirty="0" smtClean="0">
                <a:solidFill>
                  <a:srgbClr val="C00000"/>
                </a:solidFill>
              </a:rPr>
              <a:t> </a:t>
            </a:r>
            <a:r>
              <a:rPr lang="pt-PT" dirty="0" err="1" smtClean="0">
                <a:solidFill>
                  <a:srgbClr val="C00000"/>
                </a:solidFill>
              </a:rPr>
              <a:t>acquisitions</a:t>
            </a:r>
            <a:r>
              <a:rPr lang="pt-PT" dirty="0" smtClean="0">
                <a:solidFill>
                  <a:srgbClr val="C00000"/>
                </a:solidFill>
              </a:rPr>
              <a:t> </a:t>
            </a:r>
            <a:r>
              <a:rPr lang="pt-PT" dirty="0" err="1" smtClean="0"/>
              <a:t>and</a:t>
            </a:r>
            <a:r>
              <a:rPr lang="pt-PT" dirty="0" smtClean="0"/>
              <a:t> </a:t>
            </a:r>
            <a:r>
              <a:rPr lang="pt-PT" dirty="0">
                <a:solidFill>
                  <a:srgbClr val="00B0F0"/>
                </a:solidFill>
              </a:rPr>
              <a:t>look </a:t>
            </a:r>
            <a:r>
              <a:rPr lang="pt-PT" dirty="0" err="1">
                <a:solidFill>
                  <a:srgbClr val="00B0F0"/>
                </a:solidFill>
              </a:rPr>
              <a:t>forward</a:t>
            </a:r>
            <a:r>
              <a:rPr lang="pt-PT" dirty="0">
                <a:solidFill>
                  <a:srgbClr val="00B0F0"/>
                </a:solidFill>
              </a:rPr>
              <a:t> to </a:t>
            </a:r>
            <a:r>
              <a:rPr lang="pt-PT" dirty="0" err="1" smtClean="0">
                <a:solidFill>
                  <a:srgbClr val="C00000"/>
                </a:solidFill>
              </a:rPr>
              <a:t>applying</a:t>
            </a:r>
            <a:r>
              <a:rPr lang="pt-PT" dirty="0" smtClean="0">
                <a:solidFill>
                  <a:srgbClr val="C00000"/>
                </a:solidFill>
              </a:rPr>
              <a:t> </a:t>
            </a:r>
            <a:r>
              <a:rPr lang="pt-PT" dirty="0" err="1" smtClean="0">
                <a:solidFill>
                  <a:srgbClr val="C00000"/>
                </a:solidFill>
              </a:rPr>
              <a:t>my</a:t>
            </a:r>
            <a:r>
              <a:rPr lang="pt-PT" dirty="0" smtClean="0">
                <a:solidFill>
                  <a:srgbClr val="C00000"/>
                </a:solidFill>
              </a:rPr>
              <a:t> </a:t>
            </a:r>
            <a:r>
              <a:rPr lang="pt-PT" dirty="0" err="1" smtClean="0">
                <a:solidFill>
                  <a:srgbClr val="C00000"/>
                </a:solidFill>
              </a:rPr>
              <a:t>mathematical</a:t>
            </a:r>
            <a:r>
              <a:rPr lang="pt-PT" dirty="0" smtClean="0">
                <a:solidFill>
                  <a:srgbClr val="C00000"/>
                </a:solidFill>
              </a:rPr>
              <a:t> </a:t>
            </a:r>
            <a:r>
              <a:rPr lang="pt-PT" dirty="0" err="1" smtClean="0">
                <a:solidFill>
                  <a:srgbClr val="C00000"/>
                </a:solidFill>
              </a:rPr>
              <a:t>knowledge</a:t>
            </a:r>
            <a:r>
              <a:rPr lang="pt-PT" dirty="0" smtClean="0">
                <a:solidFill>
                  <a:srgbClr val="C00000"/>
                </a:solidFill>
              </a:rPr>
              <a:t> as a </a:t>
            </a:r>
            <a:r>
              <a:rPr lang="pt-PT" dirty="0" err="1" smtClean="0">
                <a:solidFill>
                  <a:srgbClr val="C00000"/>
                </a:solidFill>
              </a:rPr>
              <a:t>Graduate</a:t>
            </a:r>
            <a:r>
              <a:rPr lang="pt-PT" dirty="0" smtClean="0">
                <a:solidFill>
                  <a:srgbClr val="C00000"/>
                </a:solidFill>
              </a:rPr>
              <a:t> Financial </a:t>
            </a:r>
            <a:r>
              <a:rPr lang="pt-PT" dirty="0" err="1" smtClean="0">
                <a:solidFill>
                  <a:srgbClr val="C00000"/>
                </a:solidFill>
              </a:rPr>
              <a:t>Analyst</a:t>
            </a:r>
            <a:r>
              <a:rPr lang="pt-PT" dirty="0" smtClean="0">
                <a:solidFill>
                  <a:srgbClr val="C00000"/>
                </a:solidFill>
              </a:rPr>
              <a:t>.</a:t>
            </a:r>
            <a:r>
              <a:rPr lang="pt-PT" dirty="0" smtClean="0"/>
              <a:t> </a:t>
            </a:r>
            <a:endParaRPr lang="en-GB" dirty="0"/>
          </a:p>
          <a:p>
            <a:endParaRPr lang="en-GB" dirty="0"/>
          </a:p>
        </p:txBody>
      </p:sp>
      <p:sp>
        <p:nvSpPr>
          <p:cNvPr id="4" name="Slide Number Placeholder 3"/>
          <p:cNvSpPr>
            <a:spLocks noGrp="1"/>
          </p:cNvSpPr>
          <p:nvPr>
            <p:ph type="sldNum" sz="quarter" idx="12"/>
          </p:nvPr>
        </p:nvSpPr>
        <p:spPr/>
        <p:txBody>
          <a:bodyPr/>
          <a:lstStyle/>
          <a:p>
            <a:fld id="{8AEAD054-9927-45A5-871A-CAABACE37F32}" type="slidenum">
              <a:rPr lang="pt-PT" smtClean="0"/>
              <a:pPr/>
              <a:t>36</a:t>
            </a:fld>
            <a:endParaRPr lang="pt-PT"/>
          </a:p>
        </p:txBody>
      </p:sp>
    </p:spTree>
    <p:extLst>
      <p:ext uri="{BB962C8B-B14F-4D97-AF65-F5344CB8AC3E}">
        <p14:creationId xmlns:p14="http://schemas.microsoft.com/office/powerpoint/2010/main" val="2701076493"/>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PT" sz="2800" dirty="0" err="1" smtClean="0"/>
              <a:t>What</a:t>
            </a:r>
            <a:r>
              <a:rPr lang="pt-PT" sz="2800" dirty="0" smtClean="0"/>
              <a:t> </a:t>
            </a:r>
            <a:r>
              <a:rPr lang="pt-PT" sz="2800" dirty="0" err="1" smtClean="0"/>
              <a:t>if</a:t>
            </a:r>
            <a:r>
              <a:rPr lang="pt-PT" sz="2800" dirty="0" smtClean="0"/>
              <a:t> I </a:t>
            </a:r>
            <a:r>
              <a:rPr lang="pt-PT" sz="2800" dirty="0" err="1" smtClean="0"/>
              <a:t>don’t</a:t>
            </a:r>
            <a:r>
              <a:rPr lang="pt-PT" sz="2800" dirty="0" smtClean="0"/>
              <a:t> </a:t>
            </a:r>
            <a:r>
              <a:rPr lang="pt-PT" sz="2800" dirty="0" err="1" smtClean="0"/>
              <a:t>have</a:t>
            </a:r>
            <a:r>
              <a:rPr lang="pt-PT" sz="2800" dirty="0" smtClean="0"/>
              <a:t> </a:t>
            </a:r>
            <a:r>
              <a:rPr lang="pt-PT" sz="2800" dirty="0" err="1" smtClean="0"/>
              <a:t>the</a:t>
            </a:r>
            <a:r>
              <a:rPr lang="pt-PT" sz="2800" dirty="0" smtClean="0"/>
              <a:t> </a:t>
            </a:r>
            <a:r>
              <a:rPr lang="pt-PT" sz="2800" dirty="0" err="1"/>
              <a:t>s</a:t>
            </a:r>
            <a:r>
              <a:rPr lang="pt-PT" sz="2800" dirty="0" err="1" smtClean="0"/>
              <a:t>kill</a:t>
            </a:r>
            <a:r>
              <a:rPr lang="pt-PT" sz="2800" dirty="0" smtClean="0"/>
              <a:t> </a:t>
            </a:r>
            <a:r>
              <a:rPr lang="pt-PT" sz="2800" dirty="0" err="1" smtClean="0"/>
              <a:t>or</a:t>
            </a:r>
            <a:r>
              <a:rPr lang="pt-PT" sz="2800" dirty="0" smtClean="0"/>
              <a:t> </a:t>
            </a:r>
            <a:r>
              <a:rPr lang="pt-PT" sz="2800" dirty="0" err="1" smtClean="0"/>
              <a:t>knowledge</a:t>
            </a:r>
            <a:r>
              <a:rPr lang="pt-PT" sz="2800" dirty="0" smtClean="0"/>
              <a:t> </a:t>
            </a:r>
            <a:r>
              <a:rPr lang="pt-PT" sz="2800" dirty="0" err="1" smtClean="0"/>
              <a:t>or</a:t>
            </a:r>
            <a:r>
              <a:rPr lang="pt-PT" sz="2800" dirty="0" smtClean="0"/>
              <a:t> </a:t>
            </a:r>
            <a:r>
              <a:rPr lang="pt-PT" sz="2800" dirty="0" err="1" smtClean="0"/>
              <a:t>experience</a:t>
            </a:r>
            <a:r>
              <a:rPr lang="pt-PT" sz="2800" dirty="0" smtClean="0"/>
              <a:t>?</a:t>
            </a:r>
            <a:endParaRPr lang="en-GB" sz="2800" dirty="0"/>
          </a:p>
        </p:txBody>
      </p:sp>
      <p:sp>
        <p:nvSpPr>
          <p:cNvPr id="3" name="Content Placeholder 2"/>
          <p:cNvSpPr>
            <a:spLocks noGrp="1"/>
          </p:cNvSpPr>
          <p:nvPr>
            <p:ph idx="1"/>
          </p:nvPr>
        </p:nvSpPr>
        <p:spPr>
          <a:xfrm>
            <a:off x="395536" y="1340768"/>
            <a:ext cx="8291264" cy="5400600"/>
          </a:xfrm>
        </p:spPr>
        <p:txBody>
          <a:bodyPr/>
          <a:lstStyle/>
          <a:p>
            <a:pPr marL="0" indent="0">
              <a:buNone/>
            </a:pPr>
            <a:r>
              <a:rPr lang="pt-PT" sz="2000" dirty="0" err="1" smtClean="0">
                <a:solidFill>
                  <a:srgbClr val="3366FF"/>
                </a:solidFill>
              </a:rPr>
              <a:t>Student</a:t>
            </a:r>
            <a:r>
              <a:rPr lang="pt-PT" sz="2000" dirty="0" smtClean="0">
                <a:solidFill>
                  <a:srgbClr val="3366FF"/>
                </a:solidFill>
              </a:rPr>
              <a:t> </a:t>
            </a:r>
            <a:r>
              <a:rPr lang="pt-PT" sz="2000" dirty="0" err="1" smtClean="0">
                <a:solidFill>
                  <a:srgbClr val="3366FF"/>
                </a:solidFill>
              </a:rPr>
              <a:t>text</a:t>
            </a:r>
            <a:r>
              <a:rPr lang="pt-PT" sz="2000" dirty="0" smtClean="0">
                <a:solidFill>
                  <a:srgbClr val="3366FF"/>
                </a:solidFill>
              </a:rPr>
              <a:t> 8</a:t>
            </a:r>
          </a:p>
          <a:p>
            <a:pPr marL="0" indent="0">
              <a:buNone/>
            </a:pPr>
            <a:r>
              <a:rPr lang="pt-PT" dirty="0" smtClean="0"/>
              <a:t>I </a:t>
            </a:r>
            <a:r>
              <a:rPr lang="pt-PT" dirty="0" err="1" smtClean="0"/>
              <a:t>don’t</a:t>
            </a:r>
            <a:r>
              <a:rPr lang="pt-PT" dirty="0" smtClean="0"/>
              <a:t> </a:t>
            </a:r>
            <a:r>
              <a:rPr lang="pt-PT" dirty="0" err="1" smtClean="0"/>
              <a:t>have</a:t>
            </a:r>
            <a:r>
              <a:rPr lang="pt-PT" dirty="0" smtClean="0"/>
              <a:t> </a:t>
            </a:r>
            <a:r>
              <a:rPr lang="pt-PT" dirty="0" err="1" smtClean="0"/>
              <a:t>experience</a:t>
            </a:r>
            <a:r>
              <a:rPr lang="pt-PT" dirty="0" smtClean="0"/>
              <a:t> </a:t>
            </a:r>
            <a:r>
              <a:rPr lang="pt-PT" dirty="0" err="1" smtClean="0"/>
              <a:t>working</a:t>
            </a:r>
            <a:r>
              <a:rPr lang="pt-PT" dirty="0" smtClean="0"/>
              <a:t> </a:t>
            </a:r>
            <a:r>
              <a:rPr lang="pt-PT" dirty="0" err="1" smtClean="0"/>
              <a:t>on</a:t>
            </a:r>
            <a:r>
              <a:rPr lang="pt-PT" dirty="0" smtClean="0"/>
              <a:t> </a:t>
            </a:r>
            <a:r>
              <a:rPr lang="pt-PT" dirty="0" err="1" smtClean="0"/>
              <a:t>sucessful</a:t>
            </a:r>
            <a:r>
              <a:rPr lang="pt-PT" dirty="0" smtClean="0"/>
              <a:t> </a:t>
            </a:r>
            <a:r>
              <a:rPr lang="pt-PT" dirty="0" smtClean="0">
                <a:solidFill>
                  <a:srgbClr val="C00000"/>
                </a:solidFill>
              </a:rPr>
              <a:t>SEO </a:t>
            </a:r>
            <a:r>
              <a:rPr lang="pt-PT" dirty="0" err="1" smtClean="0">
                <a:solidFill>
                  <a:srgbClr val="C00000"/>
                </a:solidFill>
              </a:rPr>
              <a:t>campaigns</a:t>
            </a:r>
            <a:r>
              <a:rPr lang="pt-PT" dirty="0" smtClean="0">
                <a:solidFill>
                  <a:srgbClr val="C00000"/>
                </a:solidFill>
              </a:rPr>
              <a:t> </a:t>
            </a:r>
            <a:r>
              <a:rPr lang="pt-PT" dirty="0" err="1" smtClean="0"/>
              <a:t>or</a:t>
            </a:r>
            <a:r>
              <a:rPr lang="pt-PT" dirty="0" smtClean="0"/>
              <a:t> </a:t>
            </a:r>
            <a:r>
              <a:rPr lang="pt-PT" dirty="0" err="1" smtClean="0"/>
              <a:t>experience</a:t>
            </a:r>
            <a:r>
              <a:rPr lang="pt-PT" dirty="0" smtClean="0"/>
              <a:t> in </a:t>
            </a:r>
            <a:r>
              <a:rPr lang="pt-PT" dirty="0" err="1" smtClean="0">
                <a:solidFill>
                  <a:srgbClr val="C00000"/>
                </a:solidFill>
              </a:rPr>
              <a:t>copywriting</a:t>
            </a:r>
            <a:r>
              <a:rPr lang="pt-PT" dirty="0" smtClean="0"/>
              <a:t>, </a:t>
            </a:r>
            <a:r>
              <a:rPr lang="pt-PT" dirty="0" err="1" smtClean="0"/>
              <a:t>but</a:t>
            </a:r>
            <a:r>
              <a:rPr lang="pt-PT" dirty="0" smtClean="0"/>
              <a:t> I </a:t>
            </a:r>
            <a:r>
              <a:rPr lang="pt-PT" dirty="0" err="1" smtClean="0">
                <a:solidFill>
                  <a:srgbClr val="00B050"/>
                </a:solidFill>
              </a:rPr>
              <a:t>am</a:t>
            </a:r>
            <a:r>
              <a:rPr lang="pt-PT" dirty="0" smtClean="0">
                <a:solidFill>
                  <a:srgbClr val="00B050"/>
                </a:solidFill>
              </a:rPr>
              <a:t> </a:t>
            </a:r>
            <a:r>
              <a:rPr lang="pt-PT" dirty="0" err="1" smtClean="0">
                <a:solidFill>
                  <a:srgbClr val="00B050"/>
                </a:solidFill>
              </a:rPr>
              <a:t>willing</a:t>
            </a:r>
            <a:r>
              <a:rPr lang="pt-PT" dirty="0" smtClean="0">
                <a:solidFill>
                  <a:srgbClr val="00B050"/>
                </a:solidFill>
              </a:rPr>
              <a:t> to </a:t>
            </a:r>
            <a:r>
              <a:rPr lang="pt-PT" dirty="0" err="1" smtClean="0">
                <a:solidFill>
                  <a:srgbClr val="00B050"/>
                </a:solidFill>
              </a:rPr>
              <a:t>learn</a:t>
            </a:r>
            <a:r>
              <a:rPr lang="pt-PT" dirty="0" smtClean="0">
                <a:solidFill>
                  <a:srgbClr val="00B050"/>
                </a:solidFill>
              </a:rPr>
              <a:t> </a:t>
            </a:r>
            <a:r>
              <a:rPr lang="pt-PT" dirty="0" err="1" smtClean="0">
                <a:solidFill>
                  <a:srgbClr val="00B050"/>
                </a:solidFill>
              </a:rPr>
              <a:t>everything</a:t>
            </a:r>
            <a:r>
              <a:rPr lang="pt-PT" dirty="0" smtClean="0">
                <a:solidFill>
                  <a:srgbClr val="00B050"/>
                </a:solidFill>
              </a:rPr>
              <a:t> </a:t>
            </a:r>
            <a:r>
              <a:rPr lang="pt-PT" dirty="0" err="1" smtClean="0">
                <a:solidFill>
                  <a:srgbClr val="00B050"/>
                </a:solidFill>
              </a:rPr>
              <a:t>about</a:t>
            </a:r>
            <a:r>
              <a:rPr lang="pt-PT" dirty="0" smtClean="0">
                <a:solidFill>
                  <a:srgbClr val="00B050"/>
                </a:solidFill>
              </a:rPr>
              <a:t> </a:t>
            </a:r>
            <a:r>
              <a:rPr lang="pt-PT" dirty="0" err="1" smtClean="0">
                <a:solidFill>
                  <a:srgbClr val="00B050"/>
                </a:solidFill>
              </a:rPr>
              <a:t>it</a:t>
            </a:r>
            <a:r>
              <a:rPr lang="pt-PT" dirty="0" smtClean="0">
                <a:solidFill>
                  <a:srgbClr val="00B050"/>
                </a:solidFill>
              </a:rPr>
              <a:t> </a:t>
            </a:r>
            <a:r>
              <a:rPr lang="pt-PT" dirty="0" smtClean="0"/>
              <a:t>in </a:t>
            </a:r>
            <a:r>
              <a:rPr lang="pt-PT" dirty="0" err="1" smtClean="0"/>
              <a:t>order</a:t>
            </a:r>
            <a:r>
              <a:rPr lang="pt-PT" dirty="0" smtClean="0"/>
              <a:t> to do a </a:t>
            </a:r>
            <a:r>
              <a:rPr lang="pt-PT" dirty="0" err="1" smtClean="0"/>
              <a:t>great</a:t>
            </a:r>
            <a:r>
              <a:rPr lang="pt-PT" dirty="0" smtClean="0"/>
              <a:t> job.</a:t>
            </a:r>
          </a:p>
          <a:p>
            <a:pPr marL="0" indent="0">
              <a:buNone/>
            </a:pPr>
            <a:r>
              <a:rPr lang="pt-PT" sz="2000" dirty="0" err="1" smtClean="0">
                <a:solidFill>
                  <a:srgbClr val="3366FF"/>
                </a:solidFill>
              </a:rPr>
              <a:t>Reformulated</a:t>
            </a:r>
            <a:r>
              <a:rPr lang="pt-PT" sz="2000" dirty="0" smtClean="0">
                <a:solidFill>
                  <a:srgbClr val="3366FF"/>
                </a:solidFill>
              </a:rPr>
              <a:t> </a:t>
            </a:r>
            <a:r>
              <a:rPr lang="pt-PT" sz="2000" dirty="0" err="1" smtClean="0">
                <a:solidFill>
                  <a:srgbClr val="3366FF"/>
                </a:solidFill>
              </a:rPr>
              <a:t>text</a:t>
            </a:r>
            <a:r>
              <a:rPr lang="pt-PT" sz="2000" dirty="0" smtClean="0">
                <a:solidFill>
                  <a:srgbClr val="3366FF"/>
                </a:solidFill>
              </a:rPr>
              <a:t> 8</a:t>
            </a:r>
            <a:endParaRPr lang="en-GB" sz="2000" dirty="0" smtClean="0"/>
          </a:p>
          <a:p>
            <a:pPr marL="0" indent="0">
              <a:buNone/>
            </a:pPr>
            <a:r>
              <a:rPr lang="en-GB" dirty="0" smtClean="0"/>
              <a:t>Knowing that </a:t>
            </a:r>
            <a:r>
              <a:rPr lang="en-GB" dirty="0" smtClean="0">
                <a:solidFill>
                  <a:srgbClr val="C00000"/>
                </a:solidFill>
              </a:rPr>
              <a:t> a company’s success depends on the ability to maintain a high profile on search engines</a:t>
            </a:r>
            <a:r>
              <a:rPr lang="en-GB" dirty="0" smtClean="0"/>
              <a:t>, I </a:t>
            </a:r>
            <a:r>
              <a:rPr lang="en-GB" dirty="0" smtClean="0">
                <a:solidFill>
                  <a:srgbClr val="00B050"/>
                </a:solidFill>
              </a:rPr>
              <a:t>would welcome the challenge of learning more about </a:t>
            </a:r>
            <a:r>
              <a:rPr lang="en-GB" dirty="0" smtClean="0">
                <a:solidFill>
                  <a:srgbClr val="C00000"/>
                </a:solidFill>
              </a:rPr>
              <a:t>SEO </a:t>
            </a:r>
            <a:r>
              <a:rPr lang="en-GB" dirty="0" smtClean="0"/>
              <a:t>in order to fulfil the media agency’s goals.   </a:t>
            </a:r>
            <a:endParaRPr lang="en-GB" dirty="0"/>
          </a:p>
        </p:txBody>
      </p:sp>
      <p:sp>
        <p:nvSpPr>
          <p:cNvPr id="4" name="Oval 3"/>
          <p:cNvSpPr/>
          <p:nvPr/>
        </p:nvSpPr>
        <p:spPr>
          <a:xfrm rot="21304885">
            <a:off x="250050" y="3656664"/>
            <a:ext cx="8502293" cy="2016224"/>
          </a:xfrm>
          <a:prstGeom prst="ellipse">
            <a:avLst/>
          </a:prstGeom>
          <a:noFill/>
          <a:ln w="381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5" name="TextBox 4"/>
          <p:cNvSpPr txBox="1"/>
          <p:nvPr/>
        </p:nvSpPr>
        <p:spPr>
          <a:xfrm>
            <a:off x="4067944" y="3068960"/>
            <a:ext cx="4230362" cy="954107"/>
          </a:xfrm>
          <a:prstGeom prst="rect">
            <a:avLst/>
          </a:prstGeom>
          <a:solidFill>
            <a:srgbClr val="FFFF00"/>
          </a:solidFill>
        </p:spPr>
        <p:txBody>
          <a:bodyPr wrap="square" rtlCol="0">
            <a:spAutoFit/>
          </a:bodyPr>
          <a:lstStyle/>
          <a:p>
            <a:r>
              <a:rPr lang="pt-PT" sz="2800" dirty="0" err="1" smtClean="0"/>
              <a:t>Awareness</a:t>
            </a:r>
            <a:r>
              <a:rPr lang="pt-PT" sz="2800" dirty="0" smtClean="0"/>
              <a:t> </a:t>
            </a:r>
            <a:r>
              <a:rPr lang="pt-PT" sz="2800" dirty="0" err="1" smtClean="0"/>
              <a:t>of</a:t>
            </a:r>
            <a:r>
              <a:rPr lang="pt-PT" sz="2800" dirty="0" smtClean="0"/>
              <a:t> </a:t>
            </a:r>
            <a:r>
              <a:rPr lang="pt-PT" sz="2800" dirty="0" err="1" smtClean="0"/>
              <a:t>what’s</a:t>
            </a:r>
            <a:r>
              <a:rPr lang="pt-PT" sz="2800" dirty="0" smtClean="0"/>
              <a:t> </a:t>
            </a:r>
            <a:r>
              <a:rPr lang="pt-PT" sz="2800" dirty="0" err="1" smtClean="0"/>
              <a:t>at</a:t>
            </a:r>
            <a:r>
              <a:rPr lang="pt-PT" sz="2800" dirty="0" smtClean="0"/>
              <a:t> </a:t>
            </a:r>
            <a:r>
              <a:rPr lang="pt-PT" sz="2800" dirty="0" err="1" smtClean="0"/>
              <a:t>stake</a:t>
            </a:r>
            <a:r>
              <a:rPr lang="pt-PT" sz="2800" dirty="0" smtClean="0"/>
              <a:t>/</a:t>
            </a:r>
            <a:r>
              <a:rPr lang="pt-PT" sz="2800" dirty="0" err="1" smtClean="0"/>
              <a:t>responsibility</a:t>
            </a:r>
            <a:endParaRPr lang="pt-PT" sz="2800" dirty="0"/>
          </a:p>
        </p:txBody>
      </p:sp>
      <p:sp>
        <p:nvSpPr>
          <p:cNvPr id="6" name="Slide Number Placeholder 5"/>
          <p:cNvSpPr>
            <a:spLocks noGrp="1"/>
          </p:cNvSpPr>
          <p:nvPr>
            <p:ph type="sldNum" sz="quarter" idx="12"/>
          </p:nvPr>
        </p:nvSpPr>
        <p:spPr/>
        <p:txBody>
          <a:bodyPr/>
          <a:lstStyle/>
          <a:p>
            <a:fld id="{8AEAD054-9927-45A5-871A-CAABACE37F32}" type="slidenum">
              <a:rPr lang="pt-PT" smtClean="0"/>
              <a:pPr/>
              <a:t>37</a:t>
            </a:fld>
            <a:endParaRPr lang="pt-PT"/>
          </a:p>
        </p:txBody>
      </p:sp>
    </p:spTree>
    <p:extLst>
      <p:ext uri="{BB962C8B-B14F-4D97-AF65-F5344CB8AC3E}">
        <p14:creationId xmlns:p14="http://schemas.microsoft.com/office/powerpoint/2010/main" val="40166805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PT" sz="2400" dirty="0" err="1"/>
              <a:t>What</a:t>
            </a:r>
            <a:r>
              <a:rPr lang="pt-PT" sz="2400" dirty="0"/>
              <a:t> </a:t>
            </a:r>
            <a:r>
              <a:rPr lang="pt-PT" sz="2400" dirty="0" err="1"/>
              <a:t>if</a:t>
            </a:r>
            <a:r>
              <a:rPr lang="pt-PT" sz="2400" dirty="0"/>
              <a:t> I </a:t>
            </a:r>
            <a:r>
              <a:rPr lang="pt-PT" sz="2400" dirty="0" err="1"/>
              <a:t>don’t</a:t>
            </a:r>
            <a:r>
              <a:rPr lang="pt-PT" sz="2400" dirty="0"/>
              <a:t> </a:t>
            </a:r>
            <a:r>
              <a:rPr lang="pt-PT" sz="2400" dirty="0" err="1"/>
              <a:t>have</a:t>
            </a:r>
            <a:r>
              <a:rPr lang="pt-PT" sz="2400" dirty="0"/>
              <a:t> </a:t>
            </a:r>
            <a:r>
              <a:rPr lang="pt-PT" sz="2400" dirty="0" err="1"/>
              <a:t>the</a:t>
            </a:r>
            <a:r>
              <a:rPr lang="pt-PT" sz="2400" dirty="0"/>
              <a:t> </a:t>
            </a:r>
            <a:r>
              <a:rPr lang="pt-PT" sz="2400" dirty="0" err="1"/>
              <a:t>skill</a:t>
            </a:r>
            <a:r>
              <a:rPr lang="pt-PT" sz="2400" dirty="0"/>
              <a:t> </a:t>
            </a:r>
            <a:r>
              <a:rPr lang="pt-PT" sz="2400" dirty="0" err="1"/>
              <a:t>or</a:t>
            </a:r>
            <a:r>
              <a:rPr lang="pt-PT" sz="2400" dirty="0"/>
              <a:t> </a:t>
            </a:r>
            <a:r>
              <a:rPr lang="pt-PT" sz="2400" dirty="0" err="1"/>
              <a:t>knowledge</a:t>
            </a:r>
            <a:r>
              <a:rPr lang="pt-PT" sz="2400" dirty="0"/>
              <a:t> </a:t>
            </a:r>
            <a:r>
              <a:rPr lang="pt-PT" sz="2400" dirty="0" err="1"/>
              <a:t>or</a:t>
            </a:r>
            <a:r>
              <a:rPr lang="pt-PT" sz="2400" dirty="0"/>
              <a:t> </a:t>
            </a:r>
            <a:r>
              <a:rPr lang="pt-PT" sz="2400" dirty="0" err="1"/>
              <a:t>experience</a:t>
            </a:r>
            <a:r>
              <a:rPr lang="pt-PT" sz="2400" dirty="0" smtClean="0"/>
              <a:t>? </a:t>
            </a:r>
            <a:r>
              <a:rPr lang="en-GB" sz="2400" dirty="0">
                <a:solidFill>
                  <a:srgbClr val="3366FF"/>
                </a:solidFill>
              </a:rPr>
              <a:t>Student text </a:t>
            </a:r>
            <a:r>
              <a:rPr lang="en-GB" sz="2400" dirty="0" smtClean="0">
                <a:solidFill>
                  <a:srgbClr val="3366FF"/>
                </a:solidFill>
              </a:rPr>
              <a:t>9: Data analyst</a:t>
            </a:r>
            <a:endParaRPr lang="pt-PT" sz="2400" dirty="0">
              <a:solidFill>
                <a:srgbClr val="3366FF"/>
              </a:solidFill>
            </a:endParaRPr>
          </a:p>
        </p:txBody>
      </p:sp>
      <p:sp>
        <p:nvSpPr>
          <p:cNvPr id="3" name="Content Placeholder 2"/>
          <p:cNvSpPr>
            <a:spLocks noGrp="1"/>
          </p:cNvSpPr>
          <p:nvPr>
            <p:ph idx="1"/>
          </p:nvPr>
        </p:nvSpPr>
        <p:spPr>
          <a:xfrm>
            <a:off x="457200" y="1340768"/>
            <a:ext cx="8229600" cy="4785395"/>
          </a:xfrm>
        </p:spPr>
        <p:txBody>
          <a:bodyPr/>
          <a:lstStyle/>
          <a:p>
            <a:pPr marL="0" indent="0">
              <a:buNone/>
            </a:pPr>
            <a:r>
              <a:rPr lang="en-GB" sz="2400" dirty="0" smtClean="0"/>
              <a:t>Funny enough, they used to call me “Miss Excel-</a:t>
            </a:r>
            <a:r>
              <a:rPr lang="en-GB" sz="2400" dirty="0" err="1" smtClean="0"/>
              <a:t>ent</a:t>
            </a:r>
            <a:r>
              <a:rPr lang="en-GB" sz="2400" dirty="0" smtClean="0"/>
              <a:t>” at my former work! We used Excel a lot with our daily work and people would turn to me for tips and ways to solve calculations. I used it for analysing data, doing calculations and budgets and Pivot tables. So that program, among the other Microsoft Office programs, is a strength of mine and I would contender myself being an easy-learner. Thus, even if I don’t know how to work with the programs mentioned in the job advertisement, I ensure you that </a:t>
            </a:r>
            <a:r>
              <a:rPr lang="en-GB" sz="2400" dirty="0" smtClean="0"/>
              <a:t>I </a:t>
            </a:r>
            <a:r>
              <a:rPr lang="en-GB" sz="2400" dirty="0" smtClean="0"/>
              <a:t>will be able to work with those after only a short period </a:t>
            </a:r>
            <a:r>
              <a:rPr lang="pt-PT" sz="2400" dirty="0" err="1" smtClean="0"/>
              <a:t>of</a:t>
            </a:r>
            <a:r>
              <a:rPr lang="pt-PT" sz="2400" dirty="0" smtClean="0"/>
              <a:t> time.</a:t>
            </a:r>
            <a:endParaRPr lang="pt-PT" sz="2400" dirty="0"/>
          </a:p>
        </p:txBody>
      </p:sp>
      <p:sp>
        <p:nvSpPr>
          <p:cNvPr id="5" name="TextBox 4"/>
          <p:cNvSpPr txBox="1"/>
          <p:nvPr/>
        </p:nvSpPr>
        <p:spPr>
          <a:xfrm>
            <a:off x="4932040" y="5445224"/>
            <a:ext cx="3096344" cy="1200329"/>
          </a:xfrm>
          <a:prstGeom prst="rect">
            <a:avLst/>
          </a:prstGeom>
          <a:solidFill>
            <a:srgbClr val="FFFF00"/>
          </a:solidFill>
        </p:spPr>
        <p:txBody>
          <a:bodyPr wrap="square" rtlCol="0">
            <a:spAutoFit/>
          </a:bodyPr>
          <a:lstStyle/>
          <a:p>
            <a:r>
              <a:rPr lang="pt-PT" sz="2400" dirty="0" err="1" smtClean="0"/>
              <a:t>Good</a:t>
            </a:r>
            <a:r>
              <a:rPr lang="pt-PT" sz="2400" dirty="0" smtClean="0"/>
              <a:t> </a:t>
            </a:r>
            <a:r>
              <a:rPr lang="pt-PT" sz="2400" dirty="0" err="1" smtClean="0"/>
              <a:t>experience</a:t>
            </a:r>
            <a:endParaRPr lang="pt-PT" sz="2400" dirty="0" smtClean="0"/>
          </a:p>
          <a:p>
            <a:r>
              <a:rPr lang="pt-PT" sz="2400" dirty="0" err="1" smtClean="0"/>
              <a:t>Creates</a:t>
            </a:r>
            <a:r>
              <a:rPr lang="pt-PT" sz="2400" dirty="0" smtClean="0"/>
              <a:t> link to job BUT</a:t>
            </a:r>
            <a:endParaRPr lang="pt-PT" sz="2400" dirty="0"/>
          </a:p>
        </p:txBody>
      </p:sp>
      <p:sp>
        <p:nvSpPr>
          <p:cNvPr id="4" name="Slide Number Placeholder 3"/>
          <p:cNvSpPr>
            <a:spLocks noGrp="1"/>
          </p:cNvSpPr>
          <p:nvPr>
            <p:ph type="sldNum" sz="quarter" idx="12"/>
          </p:nvPr>
        </p:nvSpPr>
        <p:spPr/>
        <p:txBody>
          <a:bodyPr/>
          <a:lstStyle/>
          <a:p>
            <a:fld id="{8AEAD054-9927-45A5-871A-CAABACE37F32}" type="slidenum">
              <a:rPr lang="pt-PT" smtClean="0"/>
              <a:pPr/>
              <a:t>38</a:t>
            </a:fld>
            <a:endParaRPr lang="pt-PT"/>
          </a:p>
        </p:txBody>
      </p:sp>
    </p:spTree>
    <p:extLst>
      <p:ext uri="{BB962C8B-B14F-4D97-AF65-F5344CB8AC3E}">
        <p14:creationId xmlns:p14="http://schemas.microsoft.com/office/powerpoint/2010/main" val="33957205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78098"/>
          </a:xfrm>
        </p:spPr>
        <p:txBody>
          <a:bodyPr/>
          <a:lstStyle/>
          <a:p>
            <a:r>
              <a:rPr lang="en-GB" sz="2800" dirty="0">
                <a:solidFill>
                  <a:srgbClr val="3366FF"/>
                </a:solidFill>
              </a:rPr>
              <a:t>Student </a:t>
            </a:r>
            <a:r>
              <a:rPr lang="en-GB" sz="2800" dirty="0" smtClean="0">
                <a:solidFill>
                  <a:srgbClr val="3366FF"/>
                </a:solidFill>
              </a:rPr>
              <a:t>text 9: Data analyst</a:t>
            </a:r>
            <a:endParaRPr lang="pt-PT" sz="2800" dirty="0">
              <a:solidFill>
                <a:srgbClr val="3366FF"/>
              </a:solidFill>
            </a:endParaRPr>
          </a:p>
        </p:txBody>
      </p:sp>
      <p:sp>
        <p:nvSpPr>
          <p:cNvPr id="3" name="Content Placeholder 2"/>
          <p:cNvSpPr>
            <a:spLocks noGrp="1"/>
          </p:cNvSpPr>
          <p:nvPr>
            <p:ph idx="1"/>
          </p:nvPr>
        </p:nvSpPr>
        <p:spPr>
          <a:xfrm>
            <a:off x="457200" y="1340768"/>
            <a:ext cx="8229600" cy="4785395"/>
          </a:xfrm>
        </p:spPr>
        <p:txBody>
          <a:bodyPr/>
          <a:lstStyle/>
          <a:p>
            <a:pPr marL="0" indent="0">
              <a:buNone/>
            </a:pPr>
            <a:r>
              <a:rPr lang="en-GB" sz="2400" dirty="0" smtClean="0"/>
              <a:t>Funny enough, they used to call me “Miss Excel-</a:t>
            </a:r>
            <a:r>
              <a:rPr lang="en-GB" sz="2400" dirty="0" err="1" smtClean="0"/>
              <a:t>ent</a:t>
            </a:r>
            <a:r>
              <a:rPr lang="en-GB" sz="2400" dirty="0" smtClean="0"/>
              <a:t>” at my former work</a:t>
            </a:r>
            <a:r>
              <a:rPr lang="en-GB" sz="2400" dirty="0" smtClean="0">
                <a:solidFill>
                  <a:srgbClr val="FF0000"/>
                </a:solidFill>
              </a:rPr>
              <a:t>!</a:t>
            </a:r>
            <a:r>
              <a:rPr lang="en-GB" sz="2400" dirty="0" smtClean="0"/>
              <a:t> We used Excel </a:t>
            </a:r>
            <a:r>
              <a:rPr lang="en-GB" sz="2400" dirty="0" smtClean="0">
                <a:solidFill>
                  <a:srgbClr val="FF0000"/>
                </a:solidFill>
              </a:rPr>
              <a:t>a lot </a:t>
            </a:r>
            <a:r>
              <a:rPr lang="en-GB" sz="2400" dirty="0" smtClean="0"/>
              <a:t>with our daily work and people would turn to me for tips and ways to solve calculations. I used it for analysing data, doing calculations and budgets and Pivot tables. </a:t>
            </a:r>
            <a:r>
              <a:rPr lang="en-GB" sz="2400" dirty="0" smtClean="0">
                <a:solidFill>
                  <a:srgbClr val="FF0000"/>
                </a:solidFill>
              </a:rPr>
              <a:t>So</a:t>
            </a:r>
            <a:r>
              <a:rPr lang="en-GB" sz="2400" dirty="0" smtClean="0"/>
              <a:t> that program, among the other Microsoft Office programs, is a strength of mine and I would contender myself being an easy-learner. Thus, </a:t>
            </a:r>
            <a:r>
              <a:rPr lang="en-GB" sz="2400" dirty="0" smtClean="0">
                <a:solidFill>
                  <a:srgbClr val="FF0000"/>
                </a:solidFill>
              </a:rPr>
              <a:t>even if I don’t know how to work with the programs mentioned in the job advertisement</a:t>
            </a:r>
            <a:r>
              <a:rPr lang="en-GB" sz="2400" dirty="0" smtClean="0"/>
              <a:t>, I ensure you that </a:t>
            </a:r>
            <a:r>
              <a:rPr lang="en-GB" sz="2400" dirty="0" smtClean="0"/>
              <a:t>I </a:t>
            </a:r>
            <a:r>
              <a:rPr lang="en-GB" sz="2400" dirty="0" smtClean="0"/>
              <a:t>will be able to work with those after only a short period </a:t>
            </a:r>
            <a:r>
              <a:rPr lang="pt-PT" sz="2400" dirty="0" err="1" smtClean="0"/>
              <a:t>of</a:t>
            </a:r>
            <a:r>
              <a:rPr lang="pt-PT" sz="2400" dirty="0" smtClean="0"/>
              <a:t> time.</a:t>
            </a:r>
            <a:endParaRPr lang="pt-PT" sz="2400" dirty="0"/>
          </a:p>
        </p:txBody>
      </p:sp>
      <p:sp>
        <p:nvSpPr>
          <p:cNvPr id="4" name="TextBox 3"/>
          <p:cNvSpPr txBox="1"/>
          <p:nvPr/>
        </p:nvSpPr>
        <p:spPr>
          <a:xfrm>
            <a:off x="927670" y="5245748"/>
            <a:ext cx="2680147" cy="830997"/>
          </a:xfrm>
          <a:prstGeom prst="rect">
            <a:avLst/>
          </a:prstGeom>
          <a:solidFill>
            <a:srgbClr val="FFFF00"/>
          </a:solidFill>
        </p:spPr>
        <p:txBody>
          <a:bodyPr wrap="square" rtlCol="0">
            <a:spAutoFit/>
          </a:bodyPr>
          <a:lstStyle/>
          <a:p>
            <a:r>
              <a:rPr lang="pt-PT" sz="2400" dirty="0" smtClean="0"/>
              <a:t>Too informal</a:t>
            </a:r>
          </a:p>
          <a:p>
            <a:r>
              <a:rPr lang="pt-PT" sz="2400" dirty="0" smtClean="0"/>
              <a:t>More </a:t>
            </a:r>
            <a:r>
              <a:rPr lang="pt-PT" sz="2400" dirty="0" err="1" smtClean="0"/>
              <a:t>congruent</a:t>
            </a:r>
            <a:endParaRPr lang="pt-PT" sz="2400" dirty="0"/>
          </a:p>
        </p:txBody>
      </p:sp>
      <p:sp>
        <p:nvSpPr>
          <p:cNvPr id="5" name="Oval 4"/>
          <p:cNvSpPr/>
          <p:nvPr/>
        </p:nvSpPr>
        <p:spPr>
          <a:xfrm>
            <a:off x="2051720" y="1628800"/>
            <a:ext cx="216024" cy="648072"/>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6" name="Slide Number Placeholder 5"/>
          <p:cNvSpPr>
            <a:spLocks noGrp="1"/>
          </p:cNvSpPr>
          <p:nvPr>
            <p:ph type="sldNum" sz="quarter" idx="12"/>
          </p:nvPr>
        </p:nvSpPr>
        <p:spPr/>
        <p:txBody>
          <a:bodyPr/>
          <a:lstStyle/>
          <a:p>
            <a:fld id="{8AEAD054-9927-45A5-871A-CAABACE37F32}" type="slidenum">
              <a:rPr lang="pt-PT" smtClean="0"/>
              <a:pPr/>
              <a:t>39</a:t>
            </a:fld>
            <a:endParaRPr lang="pt-PT"/>
          </a:p>
        </p:txBody>
      </p:sp>
    </p:spTree>
    <p:extLst>
      <p:ext uri="{BB962C8B-B14F-4D97-AF65-F5344CB8AC3E}">
        <p14:creationId xmlns:p14="http://schemas.microsoft.com/office/powerpoint/2010/main" val="358829865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PT" dirty="0" smtClean="0"/>
              <a:t>KEY </a:t>
            </a:r>
            <a:r>
              <a:rPr lang="pt-PT" dirty="0" err="1" smtClean="0"/>
              <a:t>strength</a:t>
            </a:r>
            <a:endParaRPr lang="en-GB" dirty="0"/>
          </a:p>
        </p:txBody>
      </p:sp>
      <p:sp>
        <p:nvSpPr>
          <p:cNvPr id="3" name="Content Placeholder 2"/>
          <p:cNvSpPr>
            <a:spLocks noGrp="1"/>
          </p:cNvSpPr>
          <p:nvPr>
            <p:ph idx="1"/>
          </p:nvPr>
        </p:nvSpPr>
        <p:spPr/>
        <p:txBody>
          <a:bodyPr/>
          <a:lstStyle/>
          <a:p>
            <a:r>
              <a:rPr lang="pt-PT" dirty="0" smtClean="0"/>
              <a:t>FOREIGN LANGUAGE AS NATIVE LANGUAGE</a:t>
            </a:r>
          </a:p>
          <a:p>
            <a:pPr marL="0" indent="0">
              <a:buNone/>
            </a:pPr>
            <a:endParaRPr lang="pt-PT" dirty="0" smtClean="0"/>
          </a:p>
          <a:p>
            <a:pPr marL="0" indent="0" algn="ctr">
              <a:buNone/>
            </a:pPr>
            <a:r>
              <a:rPr lang="pt-PT" dirty="0" smtClean="0">
                <a:solidFill>
                  <a:srgbClr val="00B0F0"/>
                </a:solidFill>
              </a:rPr>
              <a:t>ACCESS TO OTHER COUNTRIES’ DATA/ WORK WITH OTHER COUNTRIES</a:t>
            </a:r>
            <a:endParaRPr lang="en-GB" dirty="0">
              <a:solidFill>
                <a:srgbClr val="00B0F0"/>
              </a:solidFill>
            </a:endParaRPr>
          </a:p>
        </p:txBody>
      </p:sp>
      <p:sp>
        <p:nvSpPr>
          <p:cNvPr id="4" name="Slide Number Placeholder 3"/>
          <p:cNvSpPr>
            <a:spLocks noGrp="1"/>
          </p:cNvSpPr>
          <p:nvPr>
            <p:ph type="sldNum" sz="quarter" idx="12"/>
          </p:nvPr>
        </p:nvSpPr>
        <p:spPr/>
        <p:txBody>
          <a:bodyPr/>
          <a:lstStyle/>
          <a:p>
            <a:fld id="{8AEAD054-9927-45A5-871A-CAABACE37F32}" type="slidenum">
              <a:rPr lang="pt-PT" smtClean="0"/>
              <a:pPr/>
              <a:t>4</a:t>
            </a:fld>
            <a:endParaRPr lang="pt-PT"/>
          </a:p>
        </p:txBody>
      </p:sp>
    </p:spTree>
    <p:extLst>
      <p:ext uri="{BB962C8B-B14F-4D97-AF65-F5344CB8AC3E}">
        <p14:creationId xmlns:p14="http://schemas.microsoft.com/office/powerpoint/2010/main" val="34490942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78098"/>
          </a:xfrm>
        </p:spPr>
        <p:txBody>
          <a:bodyPr/>
          <a:lstStyle/>
          <a:p>
            <a:r>
              <a:rPr lang="en-GB" sz="2800" dirty="0" smtClean="0">
                <a:solidFill>
                  <a:srgbClr val="3366FF"/>
                </a:solidFill>
              </a:rPr>
              <a:t>Revised text 9: Data analyst</a:t>
            </a:r>
            <a:endParaRPr lang="pt-PT" sz="2800" dirty="0">
              <a:solidFill>
                <a:srgbClr val="3366FF"/>
              </a:solidFill>
            </a:endParaRPr>
          </a:p>
        </p:txBody>
      </p:sp>
      <p:sp>
        <p:nvSpPr>
          <p:cNvPr id="3" name="Content Placeholder 2"/>
          <p:cNvSpPr>
            <a:spLocks noGrp="1"/>
          </p:cNvSpPr>
          <p:nvPr>
            <p:ph idx="1"/>
          </p:nvPr>
        </p:nvSpPr>
        <p:spPr>
          <a:xfrm>
            <a:off x="457200" y="1340768"/>
            <a:ext cx="8229600" cy="4785395"/>
          </a:xfrm>
        </p:spPr>
        <p:txBody>
          <a:bodyPr/>
          <a:lstStyle/>
          <a:p>
            <a:pPr marL="0" indent="0">
              <a:buNone/>
            </a:pPr>
            <a:r>
              <a:rPr lang="en-GB" sz="2400" dirty="0" smtClean="0">
                <a:solidFill>
                  <a:srgbClr val="3366FF"/>
                </a:solidFill>
              </a:rPr>
              <a:t>Funnily </a:t>
            </a:r>
            <a:r>
              <a:rPr lang="en-GB" sz="2400" dirty="0" smtClean="0"/>
              <a:t>enough, they used to call me “Miss Excel-</a:t>
            </a:r>
            <a:r>
              <a:rPr lang="en-GB" sz="2400" dirty="0" err="1" smtClean="0"/>
              <a:t>ent</a:t>
            </a:r>
            <a:r>
              <a:rPr lang="en-GB" sz="2400" dirty="0" smtClean="0"/>
              <a:t>” at my former work</a:t>
            </a:r>
            <a:r>
              <a:rPr lang="en-GB" sz="2400" dirty="0">
                <a:solidFill>
                  <a:srgbClr val="3366FF"/>
                </a:solidFill>
              </a:rPr>
              <a:t>.</a:t>
            </a:r>
            <a:r>
              <a:rPr lang="en-GB" sz="2400" dirty="0" smtClean="0"/>
              <a:t> We used Excel </a:t>
            </a:r>
            <a:r>
              <a:rPr lang="en-GB" sz="2400" dirty="0" smtClean="0">
                <a:solidFill>
                  <a:srgbClr val="3366FF"/>
                </a:solidFill>
              </a:rPr>
              <a:t>extensively </a:t>
            </a:r>
            <a:r>
              <a:rPr lang="en-GB" sz="2400" dirty="0" smtClean="0"/>
              <a:t>in our daily work and people would turn to me for tips and ways to solve calculations. I used it for analysing data, doing calculations and budgets and Pivot tables. </a:t>
            </a:r>
            <a:r>
              <a:rPr lang="en-GB" sz="2400" dirty="0" smtClean="0">
                <a:solidFill>
                  <a:srgbClr val="3366FF"/>
                </a:solidFill>
              </a:rPr>
              <a:t>Working with Excel and other Microsoft programs has given me a solid basis on which to quickly learn Access and Tableau. </a:t>
            </a:r>
            <a:endParaRPr lang="pt-PT" sz="2400" dirty="0"/>
          </a:p>
        </p:txBody>
      </p:sp>
      <p:sp>
        <p:nvSpPr>
          <p:cNvPr id="4" name="TextBox 3"/>
          <p:cNvSpPr txBox="1"/>
          <p:nvPr/>
        </p:nvSpPr>
        <p:spPr>
          <a:xfrm>
            <a:off x="2915816" y="4221088"/>
            <a:ext cx="2680147" cy="830997"/>
          </a:xfrm>
          <a:prstGeom prst="rect">
            <a:avLst/>
          </a:prstGeom>
          <a:solidFill>
            <a:srgbClr val="FFFF00"/>
          </a:solidFill>
        </p:spPr>
        <p:txBody>
          <a:bodyPr wrap="square" rtlCol="0">
            <a:spAutoFit/>
          </a:bodyPr>
          <a:lstStyle/>
          <a:p>
            <a:r>
              <a:rPr lang="pt-PT" sz="2400" dirty="0" err="1" smtClean="0"/>
              <a:t>Less</a:t>
            </a:r>
            <a:r>
              <a:rPr lang="pt-PT" sz="2400" dirty="0" smtClean="0"/>
              <a:t> informal</a:t>
            </a:r>
          </a:p>
          <a:p>
            <a:r>
              <a:rPr lang="pt-PT" sz="2400" dirty="0" err="1" smtClean="0"/>
              <a:t>Less</a:t>
            </a:r>
            <a:r>
              <a:rPr lang="pt-PT" sz="2400" dirty="0" smtClean="0"/>
              <a:t> </a:t>
            </a:r>
            <a:r>
              <a:rPr lang="pt-PT" sz="2400" dirty="0" err="1" smtClean="0"/>
              <a:t>congruent</a:t>
            </a:r>
            <a:endParaRPr lang="pt-PT" sz="2400" dirty="0"/>
          </a:p>
        </p:txBody>
      </p:sp>
      <p:sp>
        <p:nvSpPr>
          <p:cNvPr id="5" name="Oval 4"/>
          <p:cNvSpPr/>
          <p:nvPr/>
        </p:nvSpPr>
        <p:spPr>
          <a:xfrm>
            <a:off x="2555776" y="1628800"/>
            <a:ext cx="216024" cy="648072"/>
          </a:xfrm>
          <a:prstGeom prst="ellipse">
            <a:avLst/>
          </a:prstGeom>
          <a:noFill/>
          <a:ln>
            <a:solidFill>
              <a:srgbClr val="33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7" name="Oval 6"/>
          <p:cNvSpPr/>
          <p:nvPr/>
        </p:nvSpPr>
        <p:spPr>
          <a:xfrm>
            <a:off x="395536" y="1844824"/>
            <a:ext cx="2268252" cy="288032"/>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8" name="TextBox 7"/>
          <p:cNvSpPr txBox="1"/>
          <p:nvPr/>
        </p:nvSpPr>
        <p:spPr>
          <a:xfrm>
            <a:off x="908398" y="4221088"/>
            <a:ext cx="1456011" cy="461665"/>
          </a:xfrm>
          <a:prstGeom prst="rect">
            <a:avLst/>
          </a:prstGeom>
          <a:solidFill>
            <a:srgbClr val="FFFF00"/>
          </a:solidFill>
        </p:spPr>
        <p:txBody>
          <a:bodyPr wrap="square" rtlCol="0">
            <a:spAutoFit/>
          </a:bodyPr>
          <a:lstStyle/>
          <a:p>
            <a:r>
              <a:rPr lang="pt-PT" sz="2400" dirty="0" err="1" smtClean="0"/>
              <a:t>Specify</a:t>
            </a:r>
            <a:endParaRPr lang="pt-PT" sz="2400" dirty="0"/>
          </a:p>
        </p:txBody>
      </p:sp>
      <p:sp>
        <p:nvSpPr>
          <p:cNvPr id="6" name="Slide Number Placeholder 5"/>
          <p:cNvSpPr>
            <a:spLocks noGrp="1"/>
          </p:cNvSpPr>
          <p:nvPr>
            <p:ph type="sldNum" sz="quarter" idx="12"/>
          </p:nvPr>
        </p:nvSpPr>
        <p:spPr/>
        <p:txBody>
          <a:bodyPr/>
          <a:lstStyle/>
          <a:p>
            <a:fld id="{8AEAD054-9927-45A5-871A-CAABACE37F32}" type="slidenum">
              <a:rPr lang="pt-PT" smtClean="0"/>
              <a:pPr/>
              <a:t>40</a:t>
            </a:fld>
            <a:endParaRPr lang="pt-PT"/>
          </a:p>
        </p:txBody>
      </p:sp>
    </p:spTree>
    <p:extLst>
      <p:ext uri="{BB962C8B-B14F-4D97-AF65-F5344CB8AC3E}">
        <p14:creationId xmlns:p14="http://schemas.microsoft.com/office/powerpoint/2010/main" val="27757953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r>
              <a:rPr lang="pt-PT" dirty="0" err="1" smtClean="0">
                <a:solidFill>
                  <a:srgbClr val="00B0F0"/>
                </a:solidFill>
              </a:rPr>
              <a:t>What</a:t>
            </a:r>
            <a:r>
              <a:rPr lang="pt-PT" dirty="0" smtClean="0">
                <a:solidFill>
                  <a:srgbClr val="00B0F0"/>
                </a:solidFill>
              </a:rPr>
              <a:t> </a:t>
            </a:r>
            <a:r>
              <a:rPr lang="pt-PT" dirty="0" err="1" smtClean="0">
                <a:solidFill>
                  <a:srgbClr val="00B0F0"/>
                </a:solidFill>
              </a:rPr>
              <a:t>impression</a:t>
            </a:r>
            <a:r>
              <a:rPr lang="pt-PT" dirty="0" smtClean="0">
                <a:solidFill>
                  <a:srgbClr val="00B0F0"/>
                </a:solidFill>
              </a:rPr>
              <a:t> do </a:t>
            </a:r>
            <a:r>
              <a:rPr lang="pt-PT" dirty="0" err="1" smtClean="0">
                <a:solidFill>
                  <a:srgbClr val="00B0F0"/>
                </a:solidFill>
              </a:rPr>
              <a:t>you</a:t>
            </a:r>
            <a:r>
              <a:rPr lang="pt-PT" dirty="0" smtClean="0">
                <a:solidFill>
                  <a:srgbClr val="00B0F0"/>
                </a:solidFill>
              </a:rPr>
              <a:t> </a:t>
            </a:r>
            <a:r>
              <a:rPr lang="pt-PT" dirty="0" err="1" smtClean="0">
                <a:solidFill>
                  <a:srgbClr val="00B0F0"/>
                </a:solidFill>
              </a:rPr>
              <a:t>get</a:t>
            </a:r>
            <a:r>
              <a:rPr lang="pt-PT" dirty="0" smtClean="0">
                <a:solidFill>
                  <a:srgbClr val="00B0F0"/>
                </a:solidFill>
              </a:rPr>
              <a:t> </a:t>
            </a:r>
            <a:r>
              <a:rPr lang="pt-PT" dirty="0" err="1" smtClean="0">
                <a:solidFill>
                  <a:srgbClr val="00B0F0"/>
                </a:solidFill>
              </a:rPr>
              <a:t>of</a:t>
            </a:r>
            <a:r>
              <a:rPr lang="pt-PT" dirty="0" smtClean="0">
                <a:solidFill>
                  <a:srgbClr val="00B0F0"/>
                </a:solidFill>
              </a:rPr>
              <a:t> </a:t>
            </a:r>
            <a:r>
              <a:rPr lang="pt-PT" dirty="0" err="1" smtClean="0">
                <a:solidFill>
                  <a:srgbClr val="00B0F0"/>
                </a:solidFill>
              </a:rPr>
              <a:t>the</a:t>
            </a:r>
            <a:r>
              <a:rPr lang="pt-PT" dirty="0" smtClean="0">
                <a:solidFill>
                  <a:srgbClr val="00B0F0"/>
                </a:solidFill>
              </a:rPr>
              <a:t> candidate?</a:t>
            </a:r>
            <a:endParaRPr lang="pt-PT" dirty="0">
              <a:solidFill>
                <a:srgbClr val="00B0F0"/>
              </a:solidFill>
            </a:endParaRPr>
          </a:p>
        </p:txBody>
      </p:sp>
      <p:sp>
        <p:nvSpPr>
          <p:cNvPr id="4099" name="Rectangle 3"/>
          <p:cNvSpPr>
            <a:spLocks noGrp="1" noChangeArrowheads="1"/>
          </p:cNvSpPr>
          <p:nvPr>
            <p:ph type="body" idx="1"/>
          </p:nvPr>
        </p:nvSpPr>
        <p:spPr/>
        <p:txBody>
          <a:bodyPr/>
          <a:lstStyle/>
          <a:p>
            <a:pPr marL="609600" indent="-609600">
              <a:buFontTx/>
              <a:buNone/>
            </a:pPr>
            <a:endParaRPr lang="en-GB" sz="4400" dirty="0" smtClean="0"/>
          </a:p>
          <a:p>
            <a:pPr marL="609600" indent="-609600">
              <a:buFontTx/>
              <a:buNone/>
            </a:pPr>
            <a:r>
              <a:rPr lang="en-GB" sz="4400" dirty="0" smtClean="0"/>
              <a:t>I </a:t>
            </a:r>
            <a:r>
              <a:rPr lang="en-GB" sz="4400" dirty="0"/>
              <a:t>am positioned to exceed </a:t>
            </a:r>
            <a:r>
              <a:rPr lang="en-GB" sz="4400" dirty="0" smtClean="0"/>
              <a:t>your expectations.</a:t>
            </a:r>
          </a:p>
          <a:p>
            <a:pPr marL="609600" indent="-609600">
              <a:buFontTx/>
              <a:buNone/>
            </a:pPr>
            <a:endParaRPr lang="pt-PT" sz="4400" dirty="0"/>
          </a:p>
          <a:p>
            <a:pPr marL="0" indent="0">
              <a:buNone/>
            </a:pPr>
            <a:r>
              <a:rPr lang="pt-PT" sz="4400" dirty="0"/>
              <a:t>I </a:t>
            </a:r>
            <a:r>
              <a:rPr lang="pt-PT" sz="4400" dirty="0" err="1"/>
              <a:t>believe</a:t>
            </a:r>
            <a:r>
              <a:rPr lang="pt-PT" sz="4400" dirty="0"/>
              <a:t> </a:t>
            </a:r>
            <a:r>
              <a:rPr lang="pt-PT" sz="4400" dirty="0" err="1"/>
              <a:t>that</a:t>
            </a:r>
            <a:r>
              <a:rPr lang="pt-PT" sz="4400" dirty="0"/>
              <a:t> I </a:t>
            </a:r>
            <a:r>
              <a:rPr lang="pt-PT" sz="4400" dirty="0" err="1"/>
              <a:t>am</a:t>
            </a:r>
            <a:r>
              <a:rPr lang="pt-PT" sz="4400" dirty="0"/>
              <a:t> a </a:t>
            </a:r>
            <a:r>
              <a:rPr lang="pt-PT" sz="4400" dirty="0" err="1"/>
              <a:t>strong</a:t>
            </a:r>
            <a:r>
              <a:rPr lang="pt-PT" sz="4400" dirty="0"/>
              <a:t> candidate for </a:t>
            </a:r>
            <a:r>
              <a:rPr lang="pt-PT" sz="4400" dirty="0" err="1"/>
              <a:t>the</a:t>
            </a:r>
            <a:r>
              <a:rPr lang="pt-PT" sz="4400" dirty="0"/>
              <a:t> </a:t>
            </a:r>
            <a:r>
              <a:rPr lang="pt-PT" sz="4400" dirty="0" err="1"/>
              <a:t>position</a:t>
            </a:r>
            <a:r>
              <a:rPr lang="pt-PT" sz="4400" dirty="0"/>
              <a:t>.</a:t>
            </a:r>
          </a:p>
          <a:p>
            <a:pPr marL="0" indent="0">
              <a:buNone/>
            </a:pPr>
            <a:endParaRPr lang="pt-PT" sz="4400" dirty="0"/>
          </a:p>
        </p:txBody>
      </p:sp>
      <p:sp>
        <p:nvSpPr>
          <p:cNvPr id="2" name="Slide Number Placeholder 1"/>
          <p:cNvSpPr>
            <a:spLocks noGrp="1"/>
          </p:cNvSpPr>
          <p:nvPr>
            <p:ph type="sldNum" sz="quarter" idx="12"/>
          </p:nvPr>
        </p:nvSpPr>
        <p:spPr/>
        <p:txBody>
          <a:bodyPr/>
          <a:lstStyle/>
          <a:p>
            <a:fld id="{8AEAD054-9927-45A5-871A-CAABACE37F32}" type="slidenum">
              <a:rPr lang="pt-PT" smtClean="0"/>
              <a:pPr/>
              <a:t>41</a:t>
            </a:fld>
            <a:endParaRPr lang="pt-PT"/>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099">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099">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endParaRPr lang="pt-PT"/>
          </a:p>
        </p:txBody>
      </p:sp>
      <p:sp>
        <p:nvSpPr>
          <p:cNvPr id="5123" name="Rectangle 3"/>
          <p:cNvSpPr>
            <a:spLocks noGrp="1" noChangeArrowheads="1"/>
          </p:cNvSpPr>
          <p:nvPr>
            <p:ph type="body" idx="1"/>
          </p:nvPr>
        </p:nvSpPr>
        <p:spPr/>
        <p:txBody>
          <a:bodyPr/>
          <a:lstStyle/>
          <a:p>
            <a:pPr marL="609600" indent="-609600">
              <a:buFontTx/>
              <a:buNone/>
            </a:pPr>
            <a:r>
              <a:rPr lang="en-GB" sz="4800" dirty="0"/>
              <a:t>	</a:t>
            </a:r>
            <a:r>
              <a:rPr lang="en-GB" sz="3600" dirty="0"/>
              <a:t>Like I said before, now I’m doing an exchange program in Portugal</a:t>
            </a:r>
            <a:r>
              <a:rPr lang="en-GB" sz="3600" dirty="0" smtClean="0"/>
              <a:t>.</a:t>
            </a:r>
          </a:p>
          <a:p>
            <a:pPr marL="609600" indent="-609600">
              <a:buFontTx/>
              <a:buNone/>
            </a:pPr>
            <a:endParaRPr lang="pt-PT" sz="3600" dirty="0" smtClean="0"/>
          </a:p>
          <a:p>
            <a:pPr marL="609600" indent="-609600">
              <a:buFontTx/>
              <a:buNone/>
            </a:pPr>
            <a:r>
              <a:rPr lang="pt-PT" sz="3600" dirty="0"/>
              <a:t> </a:t>
            </a:r>
            <a:r>
              <a:rPr lang="pt-PT" sz="3600" dirty="0" smtClean="0"/>
              <a:t>    As </a:t>
            </a:r>
            <a:r>
              <a:rPr lang="pt-PT" sz="3600" dirty="0" err="1"/>
              <a:t>outlined</a:t>
            </a:r>
            <a:r>
              <a:rPr lang="pt-PT" sz="3600" dirty="0"/>
              <a:t> </a:t>
            </a:r>
            <a:r>
              <a:rPr lang="pt-PT" sz="3600" dirty="0" err="1"/>
              <a:t>on</a:t>
            </a:r>
            <a:r>
              <a:rPr lang="pt-PT" sz="3600" dirty="0"/>
              <a:t> </a:t>
            </a:r>
            <a:r>
              <a:rPr lang="pt-PT" sz="3600" dirty="0" err="1"/>
              <a:t>my</a:t>
            </a:r>
            <a:r>
              <a:rPr lang="pt-PT" sz="3600" dirty="0"/>
              <a:t> CV, I </a:t>
            </a:r>
            <a:r>
              <a:rPr lang="pt-PT" sz="3600" dirty="0" err="1"/>
              <a:t>am</a:t>
            </a:r>
            <a:r>
              <a:rPr lang="pt-PT" sz="3600" dirty="0"/>
              <a:t> </a:t>
            </a:r>
            <a:r>
              <a:rPr lang="pt-PT" sz="3600" dirty="0" err="1"/>
              <a:t>currently</a:t>
            </a:r>
            <a:r>
              <a:rPr lang="pt-PT" sz="3600" dirty="0"/>
              <a:t> </a:t>
            </a:r>
            <a:r>
              <a:rPr lang="pt-PT" sz="3600" dirty="0" err="1"/>
              <a:t>doing</a:t>
            </a:r>
            <a:r>
              <a:rPr lang="pt-PT" sz="3600" dirty="0"/>
              <a:t> </a:t>
            </a:r>
            <a:r>
              <a:rPr lang="pt-PT" sz="3600" dirty="0" err="1"/>
              <a:t>an</a:t>
            </a:r>
            <a:r>
              <a:rPr lang="pt-PT" sz="3600" dirty="0"/>
              <a:t> </a:t>
            </a:r>
            <a:r>
              <a:rPr lang="pt-PT" sz="3600" dirty="0" err="1"/>
              <a:t>exchange</a:t>
            </a:r>
            <a:r>
              <a:rPr lang="pt-PT" sz="3600" dirty="0"/>
              <a:t> in Portugal.</a:t>
            </a:r>
          </a:p>
          <a:p>
            <a:pPr marL="609600" indent="-609600"/>
            <a:endParaRPr lang="pt-PT" sz="4800" dirty="0"/>
          </a:p>
        </p:txBody>
      </p:sp>
      <p:sp>
        <p:nvSpPr>
          <p:cNvPr id="2" name="Slide Number Placeholder 1"/>
          <p:cNvSpPr>
            <a:spLocks noGrp="1"/>
          </p:cNvSpPr>
          <p:nvPr>
            <p:ph type="sldNum" sz="quarter" idx="12"/>
          </p:nvPr>
        </p:nvSpPr>
        <p:spPr/>
        <p:txBody>
          <a:bodyPr/>
          <a:lstStyle/>
          <a:p>
            <a:fld id="{8AEAD054-9927-45A5-871A-CAABACE37F32}" type="slidenum">
              <a:rPr lang="pt-PT" smtClean="0"/>
              <a:pPr/>
              <a:t>42</a:t>
            </a:fld>
            <a:endParaRPr lang="pt-PT"/>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12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pPr marL="0" indent="0">
              <a:buNone/>
            </a:pPr>
            <a:endParaRPr lang="pt-PT" dirty="0"/>
          </a:p>
          <a:p>
            <a:pPr marL="0" indent="0">
              <a:buNone/>
            </a:pPr>
            <a:r>
              <a:rPr lang="pt-PT" dirty="0" err="1" smtClean="0"/>
              <a:t>During</a:t>
            </a:r>
            <a:r>
              <a:rPr lang="pt-PT" dirty="0" smtClean="0"/>
              <a:t> </a:t>
            </a:r>
            <a:r>
              <a:rPr lang="pt-PT" dirty="0" err="1" smtClean="0"/>
              <a:t>my</a:t>
            </a:r>
            <a:r>
              <a:rPr lang="pt-PT" dirty="0" smtClean="0"/>
              <a:t> </a:t>
            </a:r>
            <a:r>
              <a:rPr lang="pt-PT" dirty="0" err="1" smtClean="0"/>
              <a:t>course</a:t>
            </a:r>
            <a:r>
              <a:rPr lang="pt-PT" dirty="0" smtClean="0"/>
              <a:t> I </a:t>
            </a:r>
            <a:r>
              <a:rPr lang="pt-PT" dirty="0" err="1" smtClean="0"/>
              <a:t>had</a:t>
            </a:r>
            <a:r>
              <a:rPr lang="pt-PT" dirty="0" smtClean="0"/>
              <a:t> </a:t>
            </a:r>
            <a:r>
              <a:rPr lang="pt-PT" dirty="0" err="1" smtClean="0"/>
              <a:t>the</a:t>
            </a:r>
            <a:r>
              <a:rPr lang="pt-PT" dirty="0" smtClean="0"/>
              <a:t> </a:t>
            </a:r>
            <a:r>
              <a:rPr lang="pt-PT" dirty="0" err="1" smtClean="0"/>
              <a:t>opportunity</a:t>
            </a:r>
            <a:r>
              <a:rPr lang="pt-PT" dirty="0" smtClean="0"/>
              <a:t> to </a:t>
            </a:r>
            <a:r>
              <a:rPr lang="pt-PT" dirty="0" err="1" smtClean="0"/>
              <a:t>participate</a:t>
            </a:r>
            <a:r>
              <a:rPr lang="pt-PT" dirty="0" smtClean="0"/>
              <a:t> in </a:t>
            </a:r>
            <a:r>
              <a:rPr lang="pt-PT" dirty="0" err="1" smtClean="0"/>
              <a:t>tournaments</a:t>
            </a:r>
            <a:r>
              <a:rPr lang="pt-PT" dirty="0" smtClean="0"/>
              <a:t> </a:t>
            </a:r>
            <a:r>
              <a:rPr lang="pt-PT" dirty="0" err="1" smtClean="0"/>
              <a:t>related</a:t>
            </a:r>
            <a:r>
              <a:rPr lang="pt-PT" dirty="0" smtClean="0"/>
              <a:t> to financial </a:t>
            </a:r>
            <a:r>
              <a:rPr lang="pt-PT" dirty="0" err="1" smtClean="0"/>
              <a:t>markets</a:t>
            </a:r>
            <a:r>
              <a:rPr lang="pt-PT" dirty="0" smtClean="0"/>
              <a:t>.</a:t>
            </a:r>
          </a:p>
          <a:p>
            <a:pPr marL="0" indent="0">
              <a:buNone/>
            </a:pPr>
            <a:endParaRPr lang="pt-PT" dirty="0"/>
          </a:p>
          <a:p>
            <a:pPr marL="0" indent="0">
              <a:buNone/>
            </a:pPr>
            <a:r>
              <a:rPr lang="pt-PT" dirty="0" err="1"/>
              <a:t>During</a:t>
            </a:r>
            <a:r>
              <a:rPr lang="pt-PT" dirty="0"/>
              <a:t> </a:t>
            </a:r>
            <a:r>
              <a:rPr lang="pt-PT" dirty="0" err="1"/>
              <a:t>my</a:t>
            </a:r>
            <a:r>
              <a:rPr lang="pt-PT" dirty="0"/>
              <a:t> </a:t>
            </a:r>
            <a:r>
              <a:rPr lang="pt-PT" dirty="0" err="1"/>
              <a:t>course</a:t>
            </a:r>
            <a:r>
              <a:rPr lang="pt-PT" dirty="0"/>
              <a:t> I </a:t>
            </a:r>
            <a:r>
              <a:rPr lang="pt-PT" dirty="0" err="1"/>
              <a:t>participated</a:t>
            </a:r>
            <a:r>
              <a:rPr lang="pt-PT" dirty="0"/>
              <a:t> in </a:t>
            </a:r>
            <a:r>
              <a:rPr lang="pt-PT" dirty="0" err="1"/>
              <a:t>tournaments</a:t>
            </a:r>
            <a:r>
              <a:rPr lang="pt-PT" dirty="0"/>
              <a:t> </a:t>
            </a:r>
            <a:r>
              <a:rPr lang="pt-PT" dirty="0" err="1"/>
              <a:t>related</a:t>
            </a:r>
            <a:r>
              <a:rPr lang="pt-PT" dirty="0"/>
              <a:t> to financial </a:t>
            </a:r>
            <a:r>
              <a:rPr lang="pt-PT" dirty="0" err="1"/>
              <a:t>markets</a:t>
            </a:r>
            <a:r>
              <a:rPr lang="pt-PT" dirty="0"/>
              <a:t>.</a:t>
            </a:r>
            <a:endParaRPr lang="en-GB" dirty="0"/>
          </a:p>
          <a:p>
            <a:pPr marL="0" indent="0">
              <a:buNone/>
            </a:pPr>
            <a:endParaRPr lang="en-GB" dirty="0"/>
          </a:p>
        </p:txBody>
      </p:sp>
      <p:sp>
        <p:nvSpPr>
          <p:cNvPr id="4" name="Slide Number Placeholder 3"/>
          <p:cNvSpPr>
            <a:spLocks noGrp="1"/>
          </p:cNvSpPr>
          <p:nvPr>
            <p:ph type="sldNum" sz="quarter" idx="12"/>
          </p:nvPr>
        </p:nvSpPr>
        <p:spPr/>
        <p:txBody>
          <a:bodyPr/>
          <a:lstStyle/>
          <a:p>
            <a:fld id="{8AEAD054-9927-45A5-871A-CAABACE37F32}" type="slidenum">
              <a:rPr lang="pt-PT" smtClean="0"/>
              <a:pPr/>
              <a:t>43</a:t>
            </a:fld>
            <a:endParaRPr lang="pt-PT"/>
          </a:p>
        </p:txBody>
      </p:sp>
    </p:spTree>
    <p:extLst>
      <p:ext uri="{BB962C8B-B14F-4D97-AF65-F5344CB8AC3E}">
        <p14:creationId xmlns:p14="http://schemas.microsoft.com/office/powerpoint/2010/main" val="35530683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pPr marL="0" indent="0">
              <a:buNone/>
            </a:pPr>
            <a:r>
              <a:rPr lang="pt-PT" dirty="0" err="1" smtClean="0"/>
              <a:t>The</a:t>
            </a:r>
            <a:r>
              <a:rPr lang="pt-PT" dirty="0" smtClean="0"/>
              <a:t> ERASMUS </a:t>
            </a:r>
            <a:r>
              <a:rPr lang="pt-PT" dirty="0" err="1" smtClean="0"/>
              <a:t>programme</a:t>
            </a:r>
            <a:r>
              <a:rPr lang="pt-PT" dirty="0" smtClean="0"/>
              <a:t> </a:t>
            </a:r>
            <a:r>
              <a:rPr lang="pt-PT" dirty="0" err="1" smtClean="0"/>
              <a:t>could</a:t>
            </a:r>
            <a:r>
              <a:rPr lang="pt-PT" dirty="0" smtClean="0"/>
              <a:t> </a:t>
            </a:r>
            <a:r>
              <a:rPr lang="pt-PT" dirty="0" err="1" smtClean="0"/>
              <a:t>be</a:t>
            </a:r>
            <a:r>
              <a:rPr lang="pt-PT" dirty="0" smtClean="0"/>
              <a:t> </a:t>
            </a:r>
            <a:r>
              <a:rPr lang="pt-PT" dirty="0" err="1" smtClean="0"/>
              <a:t>an</a:t>
            </a:r>
            <a:r>
              <a:rPr lang="pt-PT" dirty="0" smtClean="0"/>
              <a:t> </a:t>
            </a:r>
            <a:r>
              <a:rPr lang="pt-PT" dirty="0" err="1" smtClean="0"/>
              <a:t>excellent</a:t>
            </a:r>
            <a:r>
              <a:rPr lang="pt-PT" dirty="0" smtClean="0"/>
              <a:t> </a:t>
            </a:r>
            <a:r>
              <a:rPr lang="pt-PT" dirty="0" err="1" smtClean="0"/>
              <a:t>opportunity</a:t>
            </a:r>
            <a:r>
              <a:rPr lang="pt-PT" dirty="0" smtClean="0"/>
              <a:t> to </a:t>
            </a:r>
            <a:r>
              <a:rPr lang="pt-PT" dirty="0" err="1" smtClean="0"/>
              <a:t>learn</a:t>
            </a:r>
            <a:r>
              <a:rPr lang="pt-PT" dirty="0" smtClean="0"/>
              <a:t>  </a:t>
            </a:r>
            <a:r>
              <a:rPr lang="pt-PT" dirty="0" err="1" smtClean="0"/>
              <a:t>about</a:t>
            </a:r>
            <a:r>
              <a:rPr lang="pt-PT" dirty="0" smtClean="0"/>
              <a:t> …</a:t>
            </a:r>
          </a:p>
          <a:p>
            <a:pPr marL="0" indent="0">
              <a:buNone/>
            </a:pPr>
            <a:endParaRPr lang="pt-PT" dirty="0"/>
          </a:p>
          <a:p>
            <a:pPr marL="0" indent="0">
              <a:buNone/>
            </a:pPr>
            <a:r>
              <a:rPr lang="pt-PT" dirty="0" err="1"/>
              <a:t>The</a:t>
            </a:r>
            <a:r>
              <a:rPr lang="pt-PT" dirty="0"/>
              <a:t> ERASMUS </a:t>
            </a:r>
            <a:r>
              <a:rPr lang="pt-PT" dirty="0" err="1"/>
              <a:t>programme</a:t>
            </a:r>
            <a:r>
              <a:rPr lang="pt-PT" dirty="0"/>
              <a:t> </a:t>
            </a:r>
            <a:r>
              <a:rPr lang="pt-PT" dirty="0" err="1"/>
              <a:t>is</a:t>
            </a:r>
            <a:r>
              <a:rPr lang="pt-PT" dirty="0"/>
              <a:t> </a:t>
            </a:r>
            <a:r>
              <a:rPr lang="pt-PT" dirty="0" err="1"/>
              <a:t>an</a:t>
            </a:r>
            <a:r>
              <a:rPr lang="pt-PT" dirty="0"/>
              <a:t> </a:t>
            </a:r>
            <a:r>
              <a:rPr lang="pt-PT" dirty="0" err="1"/>
              <a:t>excellent</a:t>
            </a:r>
            <a:r>
              <a:rPr lang="pt-PT" dirty="0"/>
              <a:t> </a:t>
            </a:r>
            <a:r>
              <a:rPr lang="pt-PT" dirty="0" err="1"/>
              <a:t>opportunity</a:t>
            </a:r>
            <a:r>
              <a:rPr lang="pt-PT" dirty="0"/>
              <a:t> to …</a:t>
            </a:r>
          </a:p>
          <a:p>
            <a:pPr marL="0" indent="0">
              <a:buNone/>
            </a:pPr>
            <a:endParaRPr lang="pt-PT" dirty="0"/>
          </a:p>
          <a:p>
            <a:pPr marL="0" indent="0">
              <a:buNone/>
            </a:pPr>
            <a:r>
              <a:rPr lang="pt-PT" dirty="0" err="1"/>
              <a:t>The</a:t>
            </a:r>
            <a:r>
              <a:rPr lang="pt-PT" dirty="0"/>
              <a:t> ERASMUS </a:t>
            </a:r>
            <a:r>
              <a:rPr lang="pt-PT" dirty="0" err="1"/>
              <a:t>programme</a:t>
            </a:r>
            <a:r>
              <a:rPr lang="pt-PT" dirty="0"/>
              <a:t> </a:t>
            </a:r>
            <a:r>
              <a:rPr lang="pt-PT" dirty="0" err="1"/>
              <a:t>gave</a:t>
            </a:r>
            <a:r>
              <a:rPr lang="pt-PT" dirty="0"/>
              <a:t> me </a:t>
            </a:r>
            <a:r>
              <a:rPr lang="pt-PT" dirty="0" err="1"/>
              <a:t>an</a:t>
            </a:r>
            <a:r>
              <a:rPr lang="pt-PT" dirty="0"/>
              <a:t> </a:t>
            </a:r>
            <a:r>
              <a:rPr lang="pt-PT" dirty="0" err="1"/>
              <a:t>excellent</a:t>
            </a:r>
            <a:r>
              <a:rPr lang="pt-PT" dirty="0"/>
              <a:t> </a:t>
            </a:r>
            <a:r>
              <a:rPr lang="pt-PT" dirty="0" err="1"/>
              <a:t>opportunity</a:t>
            </a:r>
            <a:r>
              <a:rPr lang="pt-PT" dirty="0"/>
              <a:t> </a:t>
            </a:r>
            <a:r>
              <a:rPr lang="pt-PT" dirty="0" smtClean="0"/>
              <a:t>to …</a:t>
            </a:r>
            <a:endParaRPr lang="en-GB" dirty="0"/>
          </a:p>
          <a:p>
            <a:pPr marL="0" indent="0">
              <a:buNone/>
            </a:pPr>
            <a:endParaRPr lang="en-GB" dirty="0"/>
          </a:p>
        </p:txBody>
      </p:sp>
      <p:sp>
        <p:nvSpPr>
          <p:cNvPr id="4" name="Slide Number Placeholder 3"/>
          <p:cNvSpPr>
            <a:spLocks noGrp="1"/>
          </p:cNvSpPr>
          <p:nvPr>
            <p:ph type="sldNum" sz="quarter" idx="12"/>
          </p:nvPr>
        </p:nvSpPr>
        <p:spPr/>
        <p:txBody>
          <a:bodyPr/>
          <a:lstStyle/>
          <a:p>
            <a:fld id="{8AEAD054-9927-45A5-871A-CAABACE37F32}" type="slidenum">
              <a:rPr lang="pt-PT" smtClean="0"/>
              <a:pPr/>
              <a:t>44</a:t>
            </a:fld>
            <a:endParaRPr lang="pt-PT"/>
          </a:p>
        </p:txBody>
      </p:sp>
    </p:spTree>
    <p:extLst>
      <p:ext uri="{BB962C8B-B14F-4D97-AF65-F5344CB8AC3E}">
        <p14:creationId xmlns:p14="http://schemas.microsoft.com/office/powerpoint/2010/main" val="26698320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sp>
        <p:nvSpPr>
          <p:cNvPr id="3" name="Content Placeholder 2"/>
          <p:cNvSpPr>
            <a:spLocks noGrp="1"/>
          </p:cNvSpPr>
          <p:nvPr>
            <p:ph idx="1"/>
          </p:nvPr>
        </p:nvSpPr>
        <p:spPr/>
        <p:txBody>
          <a:bodyPr/>
          <a:lstStyle/>
          <a:p>
            <a:pPr marL="0" indent="0">
              <a:buNone/>
            </a:pPr>
            <a:r>
              <a:rPr lang="pt-PT" dirty="0" smtClean="0"/>
              <a:t> </a:t>
            </a:r>
            <a:r>
              <a:rPr lang="pt-PT" dirty="0" err="1" smtClean="0"/>
              <a:t>Working</a:t>
            </a:r>
            <a:r>
              <a:rPr lang="pt-PT" dirty="0" smtClean="0"/>
              <a:t> </a:t>
            </a:r>
            <a:r>
              <a:rPr lang="pt-PT" dirty="0" err="1" smtClean="0"/>
              <a:t>abroad</a:t>
            </a:r>
            <a:r>
              <a:rPr lang="pt-PT" dirty="0" smtClean="0"/>
              <a:t> </a:t>
            </a:r>
            <a:r>
              <a:rPr lang="pt-PT" dirty="0" err="1" smtClean="0"/>
              <a:t>isn’t</a:t>
            </a:r>
            <a:r>
              <a:rPr lang="pt-PT" dirty="0" smtClean="0"/>
              <a:t> </a:t>
            </a:r>
            <a:r>
              <a:rPr lang="pt-PT" dirty="0" err="1" smtClean="0"/>
              <a:t>any</a:t>
            </a:r>
            <a:r>
              <a:rPr lang="pt-PT" dirty="0" smtClean="0"/>
              <a:t> </a:t>
            </a:r>
            <a:r>
              <a:rPr lang="pt-PT" dirty="0" err="1" smtClean="0"/>
              <a:t>sort</a:t>
            </a:r>
            <a:r>
              <a:rPr lang="pt-PT" dirty="0" smtClean="0"/>
              <a:t> </a:t>
            </a:r>
            <a:r>
              <a:rPr lang="pt-PT" dirty="0" err="1" smtClean="0"/>
              <a:t>of</a:t>
            </a:r>
            <a:r>
              <a:rPr lang="pt-PT" dirty="0" smtClean="0"/>
              <a:t> </a:t>
            </a:r>
            <a:r>
              <a:rPr lang="pt-PT" dirty="0" err="1" smtClean="0"/>
              <a:t>obstacle</a:t>
            </a:r>
            <a:r>
              <a:rPr lang="pt-PT" dirty="0" smtClean="0"/>
              <a:t> </a:t>
            </a:r>
            <a:r>
              <a:rPr lang="pt-PT" dirty="0" err="1" smtClean="0"/>
              <a:t>either</a:t>
            </a:r>
            <a:r>
              <a:rPr lang="pt-PT" dirty="0" smtClean="0"/>
              <a:t>.</a:t>
            </a:r>
          </a:p>
          <a:p>
            <a:pPr marL="0" indent="0">
              <a:buNone/>
            </a:pPr>
            <a:endParaRPr lang="pt-PT" dirty="0"/>
          </a:p>
          <a:p>
            <a:pPr marL="0" indent="0">
              <a:buNone/>
            </a:pPr>
            <a:r>
              <a:rPr lang="pt-PT" dirty="0" smtClean="0"/>
              <a:t>I </a:t>
            </a:r>
            <a:r>
              <a:rPr lang="pt-PT" dirty="0" err="1" smtClean="0"/>
              <a:t>would</a:t>
            </a:r>
            <a:r>
              <a:rPr lang="pt-PT" dirty="0" smtClean="0"/>
              <a:t> </a:t>
            </a:r>
            <a:r>
              <a:rPr lang="pt-PT" dirty="0" err="1" smtClean="0"/>
              <a:t>enjoy</a:t>
            </a:r>
            <a:r>
              <a:rPr lang="pt-PT" dirty="0" smtClean="0"/>
              <a:t> </a:t>
            </a:r>
            <a:r>
              <a:rPr lang="pt-PT" dirty="0" err="1" smtClean="0"/>
              <a:t>the</a:t>
            </a:r>
            <a:r>
              <a:rPr lang="pt-PT" dirty="0" smtClean="0"/>
              <a:t> </a:t>
            </a:r>
            <a:r>
              <a:rPr lang="pt-PT" dirty="0" err="1" smtClean="0"/>
              <a:t>opportunity</a:t>
            </a:r>
            <a:r>
              <a:rPr lang="pt-PT" dirty="0" smtClean="0"/>
              <a:t> to </a:t>
            </a:r>
            <a:r>
              <a:rPr lang="pt-PT" dirty="0" err="1" smtClean="0"/>
              <a:t>work</a:t>
            </a:r>
            <a:r>
              <a:rPr lang="pt-PT" dirty="0" smtClean="0"/>
              <a:t> in </a:t>
            </a:r>
            <a:r>
              <a:rPr lang="pt-PT" dirty="0" err="1" smtClean="0"/>
              <a:t>different</a:t>
            </a:r>
            <a:r>
              <a:rPr lang="pt-PT" dirty="0" smtClean="0"/>
              <a:t> countries </a:t>
            </a:r>
            <a:r>
              <a:rPr lang="pt-PT" dirty="0" err="1" smtClean="0"/>
              <a:t>and</a:t>
            </a:r>
            <a:r>
              <a:rPr lang="pt-PT" dirty="0" smtClean="0"/>
              <a:t> </a:t>
            </a:r>
            <a:r>
              <a:rPr lang="pt-PT" dirty="0" err="1" smtClean="0"/>
              <a:t>cultures</a:t>
            </a:r>
            <a:r>
              <a:rPr lang="pt-PT" dirty="0" smtClean="0"/>
              <a:t>.</a:t>
            </a:r>
            <a:endParaRPr lang="en-GB" dirty="0"/>
          </a:p>
        </p:txBody>
      </p:sp>
      <p:sp>
        <p:nvSpPr>
          <p:cNvPr id="4" name="Slide Number Placeholder 3"/>
          <p:cNvSpPr>
            <a:spLocks noGrp="1"/>
          </p:cNvSpPr>
          <p:nvPr>
            <p:ph type="sldNum" sz="quarter" idx="12"/>
          </p:nvPr>
        </p:nvSpPr>
        <p:spPr/>
        <p:txBody>
          <a:bodyPr/>
          <a:lstStyle/>
          <a:p>
            <a:fld id="{8AEAD054-9927-45A5-871A-CAABACE37F32}" type="slidenum">
              <a:rPr lang="pt-PT" smtClean="0"/>
              <a:pPr/>
              <a:t>45</a:t>
            </a:fld>
            <a:endParaRPr lang="pt-PT"/>
          </a:p>
        </p:txBody>
      </p:sp>
    </p:spTree>
    <p:extLst>
      <p:ext uri="{BB962C8B-B14F-4D97-AF65-F5344CB8AC3E}">
        <p14:creationId xmlns:p14="http://schemas.microsoft.com/office/powerpoint/2010/main" val="32718726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260648"/>
            <a:ext cx="8229600" cy="1143000"/>
          </a:xfrm>
        </p:spPr>
        <p:txBody>
          <a:bodyPr/>
          <a:lstStyle/>
          <a:p>
            <a:r>
              <a:rPr lang="pt-PT" sz="3200" dirty="0" err="1" smtClean="0"/>
              <a:t>Salutation</a:t>
            </a:r>
            <a:r>
              <a:rPr lang="pt-PT" sz="3200" dirty="0" smtClean="0"/>
              <a:t> </a:t>
            </a:r>
            <a:r>
              <a:rPr lang="pt-PT" sz="3200" dirty="0" err="1" smtClean="0"/>
              <a:t>and</a:t>
            </a:r>
            <a:r>
              <a:rPr lang="pt-PT" sz="3200" dirty="0" smtClean="0"/>
              <a:t> </a:t>
            </a:r>
            <a:r>
              <a:rPr lang="pt-PT" sz="3200" dirty="0" err="1" smtClean="0"/>
              <a:t>close</a:t>
            </a:r>
            <a:r>
              <a:rPr lang="pt-PT" sz="3200" dirty="0" smtClean="0"/>
              <a:t> </a:t>
            </a:r>
            <a:r>
              <a:rPr lang="pt-PT" sz="3200" dirty="0" err="1" smtClean="0"/>
              <a:t>of</a:t>
            </a:r>
            <a:r>
              <a:rPr lang="pt-PT" sz="3200" dirty="0" smtClean="0"/>
              <a:t> email / </a:t>
            </a:r>
            <a:r>
              <a:rPr lang="pt-PT" sz="3200" dirty="0" err="1" smtClean="0"/>
              <a:t>letter</a:t>
            </a:r>
            <a:endParaRPr lang="en-GB" sz="3200" dirty="0"/>
          </a:p>
        </p:txBody>
      </p:sp>
      <p:graphicFrame>
        <p:nvGraphicFramePr>
          <p:cNvPr id="7" name="Table 6"/>
          <p:cNvGraphicFramePr>
            <a:graphicFrameLocks noGrp="1"/>
          </p:cNvGraphicFramePr>
          <p:nvPr>
            <p:extLst>
              <p:ext uri="{D42A27DB-BD31-4B8C-83A1-F6EECF244321}">
                <p14:modId xmlns:p14="http://schemas.microsoft.com/office/powerpoint/2010/main" val="4158067237"/>
              </p:ext>
            </p:extLst>
          </p:nvPr>
        </p:nvGraphicFramePr>
        <p:xfrm>
          <a:off x="1943130" y="1340768"/>
          <a:ext cx="6120681" cy="4947920"/>
        </p:xfrm>
        <a:graphic>
          <a:graphicData uri="http://schemas.openxmlformats.org/drawingml/2006/table">
            <a:tbl>
              <a:tblPr firstRow="1" bandRow="1">
                <a:tableStyleId>{7DF18680-E054-41AD-8BC1-D1AEF772440D}</a:tableStyleId>
              </a:tblPr>
              <a:tblGrid>
                <a:gridCol w="2040227"/>
                <a:gridCol w="2040227"/>
                <a:gridCol w="2040227"/>
              </a:tblGrid>
              <a:tr h="370840">
                <a:tc>
                  <a:txBody>
                    <a:bodyPr/>
                    <a:lstStyle/>
                    <a:p>
                      <a:endParaRPr lang="en-GB" dirty="0"/>
                    </a:p>
                  </a:txBody>
                  <a:tcPr/>
                </a:tc>
                <a:tc>
                  <a:txBody>
                    <a:bodyPr/>
                    <a:lstStyle/>
                    <a:p>
                      <a:r>
                        <a:rPr lang="en-GB" dirty="0" smtClean="0"/>
                        <a:t>Britain</a:t>
                      </a:r>
                      <a:endParaRPr lang="en-GB" dirty="0"/>
                    </a:p>
                  </a:txBody>
                  <a:tcPr/>
                </a:tc>
                <a:tc>
                  <a:txBody>
                    <a:bodyPr/>
                    <a:lstStyle/>
                    <a:p>
                      <a:r>
                        <a:rPr lang="en-GB" dirty="0" smtClean="0"/>
                        <a:t>U.S.</a:t>
                      </a:r>
                      <a:r>
                        <a:rPr lang="en-GB" baseline="0" dirty="0" smtClean="0"/>
                        <a:t> &amp; Canada</a:t>
                      </a:r>
                      <a:endParaRPr lang="en-GB" dirty="0"/>
                    </a:p>
                  </a:txBody>
                  <a:tcPr/>
                </a:tc>
              </a:tr>
              <a:tr h="370840">
                <a:tc>
                  <a:txBody>
                    <a:bodyPr/>
                    <a:lstStyle/>
                    <a:p>
                      <a:r>
                        <a:rPr lang="pt-PT" b="1" dirty="0" err="1" smtClean="0"/>
                        <a:t>Salutation</a:t>
                      </a:r>
                      <a:endParaRPr lang="en-GB" b="1" dirty="0"/>
                    </a:p>
                  </a:txBody>
                  <a:tcPr/>
                </a:tc>
                <a:tc>
                  <a:txBody>
                    <a:bodyPr/>
                    <a:lstStyle/>
                    <a:p>
                      <a:r>
                        <a:rPr lang="pt-PT" b="1" dirty="0" err="1" smtClean="0"/>
                        <a:t>Close</a:t>
                      </a:r>
                      <a:endParaRPr lang="en-GB" b="1" dirty="0"/>
                    </a:p>
                  </a:txBody>
                  <a:tcPr/>
                </a:tc>
                <a:tc>
                  <a:txBody>
                    <a:bodyPr/>
                    <a:lstStyle/>
                    <a:p>
                      <a:r>
                        <a:rPr lang="pt-PT" b="1" dirty="0" err="1" smtClean="0"/>
                        <a:t>Close</a:t>
                      </a:r>
                      <a:endParaRPr lang="en-GB" dirty="0"/>
                    </a:p>
                  </a:txBody>
                  <a:tcPr/>
                </a:tc>
              </a:tr>
              <a:tr h="370840">
                <a:tc>
                  <a:txBody>
                    <a:bodyPr/>
                    <a:lstStyle/>
                    <a:p>
                      <a:r>
                        <a:rPr lang="pt-PT" dirty="0" err="1" smtClean="0"/>
                        <a:t>Dear</a:t>
                      </a:r>
                      <a:r>
                        <a:rPr lang="pt-PT" dirty="0" smtClean="0"/>
                        <a:t> Sir/</a:t>
                      </a:r>
                      <a:r>
                        <a:rPr lang="pt-PT" dirty="0" err="1" smtClean="0"/>
                        <a:t>Madam</a:t>
                      </a:r>
                      <a:r>
                        <a:rPr lang="pt-PT" dirty="0" smtClean="0"/>
                        <a:t>,</a:t>
                      </a:r>
                    </a:p>
                    <a:p>
                      <a:r>
                        <a:rPr lang="pt-PT" dirty="0" smtClean="0"/>
                        <a:t>(</a:t>
                      </a:r>
                      <a:r>
                        <a:rPr lang="pt-PT" dirty="0" err="1" smtClean="0"/>
                        <a:t>when</a:t>
                      </a:r>
                      <a:r>
                        <a:rPr lang="pt-PT" dirty="0" smtClean="0"/>
                        <a:t> </a:t>
                      </a:r>
                      <a:r>
                        <a:rPr lang="pt-PT" dirty="0" err="1" smtClean="0"/>
                        <a:t>you</a:t>
                      </a:r>
                      <a:r>
                        <a:rPr lang="pt-PT" dirty="0" smtClean="0"/>
                        <a:t> </a:t>
                      </a:r>
                      <a:r>
                        <a:rPr lang="pt-PT" dirty="0" err="1" smtClean="0"/>
                        <a:t>don’t</a:t>
                      </a:r>
                      <a:r>
                        <a:rPr lang="pt-PT" dirty="0" smtClean="0"/>
                        <a:t> </a:t>
                      </a:r>
                      <a:r>
                        <a:rPr lang="pt-PT" dirty="0" err="1" smtClean="0"/>
                        <a:t>know</a:t>
                      </a:r>
                      <a:r>
                        <a:rPr lang="pt-PT" dirty="0" smtClean="0"/>
                        <a:t> </a:t>
                      </a:r>
                      <a:r>
                        <a:rPr lang="pt-PT" dirty="0" err="1" smtClean="0"/>
                        <a:t>the</a:t>
                      </a:r>
                      <a:r>
                        <a:rPr lang="pt-PT" dirty="0" smtClean="0"/>
                        <a:t> </a:t>
                      </a:r>
                      <a:r>
                        <a:rPr lang="pt-PT" dirty="0" err="1" smtClean="0"/>
                        <a:t>name</a:t>
                      </a:r>
                      <a:r>
                        <a:rPr lang="pt-PT" dirty="0" smtClean="0"/>
                        <a:t>)</a:t>
                      </a:r>
                      <a:endParaRPr lang="en-GB" dirty="0"/>
                    </a:p>
                  </a:txBody>
                  <a:tcPr/>
                </a:tc>
                <a:tc>
                  <a:txBody>
                    <a:bodyPr/>
                    <a:lstStyle/>
                    <a:p>
                      <a:r>
                        <a:rPr lang="pt-PT" dirty="0" err="1" smtClean="0"/>
                        <a:t>Yours</a:t>
                      </a:r>
                      <a:r>
                        <a:rPr lang="pt-PT" dirty="0" smtClean="0"/>
                        <a:t> </a:t>
                      </a:r>
                      <a:r>
                        <a:rPr lang="pt-PT" dirty="0" err="1" smtClean="0"/>
                        <a:t>faithfully</a:t>
                      </a:r>
                      <a:r>
                        <a:rPr lang="pt-PT" dirty="0" smtClean="0"/>
                        <a:t>,</a:t>
                      </a:r>
                      <a:endParaRPr lang="en-GB" dirty="0"/>
                    </a:p>
                  </a:txBody>
                  <a:tcPr/>
                </a:tc>
                <a:tc rowSpan="2">
                  <a:txBody>
                    <a:bodyPr/>
                    <a:lstStyle/>
                    <a:p>
                      <a:r>
                        <a:rPr lang="en-GB" dirty="0" smtClean="0"/>
                        <a:t>Sincerely yours,</a:t>
                      </a:r>
                    </a:p>
                    <a:p>
                      <a:r>
                        <a:rPr lang="en-GB" dirty="0" smtClean="0"/>
                        <a:t>Yours</a:t>
                      </a:r>
                      <a:r>
                        <a:rPr lang="en-GB" baseline="0" dirty="0" smtClean="0"/>
                        <a:t> sincerely,</a:t>
                      </a:r>
                    </a:p>
                    <a:p>
                      <a:r>
                        <a:rPr lang="en-GB" baseline="0" dirty="0" smtClean="0"/>
                        <a:t>Yours truly,</a:t>
                      </a:r>
                      <a:endParaRPr lang="en-GB" dirty="0"/>
                    </a:p>
                    <a:p>
                      <a:r>
                        <a:rPr lang="pt-PT" dirty="0" err="1" smtClean="0"/>
                        <a:t>Respectfully</a:t>
                      </a:r>
                      <a:r>
                        <a:rPr lang="pt-PT" baseline="0" dirty="0" smtClean="0"/>
                        <a:t> </a:t>
                      </a:r>
                      <a:r>
                        <a:rPr lang="pt-PT" baseline="0" dirty="0" err="1" smtClean="0"/>
                        <a:t>yours</a:t>
                      </a:r>
                      <a:r>
                        <a:rPr lang="pt-PT" baseline="0" dirty="0" smtClean="0"/>
                        <a:t>,</a:t>
                      </a:r>
                      <a:endParaRPr lang="pt-PT" dirty="0" smtClean="0"/>
                    </a:p>
                  </a:txBody>
                  <a:tcPr/>
                </a:tc>
              </a:tr>
              <a:tr h="975801">
                <a:tc>
                  <a:txBody>
                    <a:bodyPr/>
                    <a:lstStyle/>
                    <a:p>
                      <a:r>
                        <a:rPr lang="pt-PT" dirty="0" err="1" smtClean="0"/>
                        <a:t>Dear</a:t>
                      </a:r>
                      <a:r>
                        <a:rPr lang="pt-PT" dirty="0" smtClean="0"/>
                        <a:t> </a:t>
                      </a:r>
                      <a:r>
                        <a:rPr lang="pt-PT" dirty="0" err="1" smtClean="0"/>
                        <a:t>Mr</a:t>
                      </a:r>
                      <a:r>
                        <a:rPr lang="pt-PT" dirty="0" smtClean="0"/>
                        <a:t> Smith,</a:t>
                      </a:r>
                    </a:p>
                    <a:p>
                      <a:r>
                        <a:rPr lang="pt-PT" dirty="0" err="1" smtClean="0"/>
                        <a:t>Dear</a:t>
                      </a:r>
                      <a:r>
                        <a:rPr lang="pt-PT" dirty="0" smtClean="0"/>
                        <a:t> </a:t>
                      </a:r>
                      <a:r>
                        <a:rPr lang="pt-PT" dirty="0" err="1" smtClean="0"/>
                        <a:t>Mrs</a:t>
                      </a:r>
                      <a:r>
                        <a:rPr lang="pt-PT" dirty="0" smtClean="0"/>
                        <a:t> Jones,</a:t>
                      </a:r>
                    </a:p>
                    <a:p>
                      <a:r>
                        <a:rPr lang="pt-PT" dirty="0" err="1" smtClean="0"/>
                        <a:t>Dear</a:t>
                      </a:r>
                      <a:r>
                        <a:rPr lang="pt-PT" baseline="0" dirty="0" smtClean="0"/>
                        <a:t> </a:t>
                      </a:r>
                      <a:r>
                        <a:rPr lang="pt-PT" baseline="0" dirty="0" err="1" smtClean="0"/>
                        <a:t>Ms</a:t>
                      </a:r>
                      <a:r>
                        <a:rPr lang="pt-PT" baseline="0" dirty="0" smtClean="0"/>
                        <a:t> Jones,</a:t>
                      </a:r>
                      <a:endParaRPr lang="en-GB" dirty="0"/>
                    </a:p>
                  </a:txBody>
                  <a:tcPr/>
                </a:tc>
                <a:tc>
                  <a:txBody>
                    <a:bodyPr/>
                    <a:lstStyle/>
                    <a:p>
                      <a:r>
                        <a:rPr lang="pt-PT" dirty="0" err="1" smtClean="0"/>
                        <a:t>Yours</a:t>
                      </a:r>
                      <a:r>
                        <a:rPr lang="pt-PT" dirty="0" smtClean="0"/>
                        <a:t> </a:t>
                      </a:r>
                      <a:r>
                        <a:rPr lang="pt-PT" dirty="0" err="1" smtClean="0"/>
                        <a:t>sincerely</a:t>
                      </a:r>
                      <a:r>
                        <a:rPr lang="pt-PT" dirty="0" smtClean="0"/>
                        <a:t>,</a:t>
                      </a:r>
                    </a:p>
                    <a:p>
                      <a:pPr marL="0" marR="0" indent="0" algn="l" defTabSz="914400" rtl="0" eaLnBrk="1" fontAlgn="auto" latinLnBrk="0" hangingPunct="1">
                        <a:lnSpc>
                          <a:spcPct val="100000"/>
                        </a:lnSpc>
                        <a:spcBef>
                          <a:spcPts val="0"/>
                        </a:spcBef>
                        <a:spcAft>
                          <a:spcPts val="0"/>
                        </a:spcAft>
                        <a:buClrTx/>
                        <a:buSzTx/>
                        <a:buFontTx/>
                        <a:buNone/>
                        <a:tabLst/>
                        <a:defRPr/>
                      </a:pPr>
                      <a:r>
                        <a:rPr lang="pt-PT" dirty="0" err="1" smtClean="0"/>
                        <a:t>Respectfully</a:t>
                      </a:r>
                      <a:r>
                        <a:rPr lang="pt-PT" baseline="0" dirty="0" smtClean="0"/>
                        <a:t> </a:t>
                      </a:r>
                      <a:r>
                        <a:rPr lang="pt-PT" baseline="0" dirty="0" err="1" smtClean="0"/>
                        <a:t>yours</a:t>
                      </a:r>
                      <a:r>
                        <a:rPr lang="pt-PT" baseline="0" dirty="0" smtClean="0"/>
                        <a:t>,</a:t>
                      </a:r>
                      <a:endParaRPr lang="en-GB" dirty="0" smtClean="0"/>
                    </a:p>
                    <a:p>
                      <a:r>
                        <a:rPr lang="pt-PT" dirty="0" err="1" smtClean="0"/>
                        <a:t>Yours</a:t>
                      </a:r>
                      <a:r>
                        <a:rPr lang="pt-PT" dirty="0" smtClean="0"/>
                        <a:t> </a:t>
                      </a:r>
                      <a:r>
                        <a:rPr lang="pt-PT" dirty="0" err="1" smtClean="0"/>
                        <a:t>truly</a:t>
                      </a:r>
                      <a:r>
                        <a:rPr lang="pt-PT" dirty="0" smtClean="0"/>
                        <a:t>,</a:t>
                      </a:r>
                    </a:p>
                  </a:txBody>
                  <a:tcPr/>
                </a:tc>
                <a:tc vMerge="1">
                  <a:txBody>
                    <a:bodyPr/>
                    <a:lstStyle/>
                    <a:p>
                      <a:endParaRPr lang="pt-PT" dirty="0" smtClean="0"/>
                    </a:p>
                  </a:txBody>
                  <a:tcPr/>
                </a:tc>
              </a:tr>
              <a:tr h="370840">
                <a:tc>
                  <a:txBody>
                    <a:bodyPr/>
                    <a:lstStyle/>
                    <a:p>
                      <a:r>
                        <a:rPr lang="pt-PT" dirty="0" err="1" smtClean="0"/>
                        <a:t>Dear</a:t>
                      </a:r>
                      <a:r>
                        <a:rPr lang="pt-PT" dirty="0" smtClean="0"/>
                        <a:t> John,</a:t>
                      </a:r>
                      <a:endParaRPr lang="en-GB" dirty="0"/>
                    </a:p>
                  </a:txBody>
                  <a:tcPr/>
                </a:tc>
                <a:tc gridSpan="2">
                  <a:txBody>
                    <a:bodyPr/>
                    <a:lstStyle/>
                    <a:p>
                      <a:pPr algn="ctr"/>
                      <a:r>
                        <a:rPr lang="pt-PT" dirty="0" err="1" smtClean="0"/>
                        <a:t>Best</a:t>
                      </a:r>
                      <a:r>
                        <a:rPr lang="pt-PT" dirty="0" smtClean="0"/>
                        <a:t> </a:t>
                      </a:r>
                      <a:r>
                        <a:rPr lang="pt-PT" dirty="0" err="1" smtClean="0"/>
                        <a:t>wishes</a:t>
                      </a:r>
                      <a:r>
                        <a:rPr lang="pt-PT" dirty="0" smtClean="0"/>
                        <a:t>,</a:t>
                      </a:r>
                    </a:p>
                    <a:p>
                      <a:pPr marL="0" marR="0" indent="0" algn="ctr" defTabSz="914400" rtl="0" eaLnBrk="1" fontAlgn="auto" latinLnBrk="0" hangingPunct="1">
                        <a:lnSpc>
                          <a:spcPct val="100000"/>
                        </a:lnSpc>
                        <a:spcBef>
                          <a:spcPts val="0"/>
                        </a:spcBef>
                        <a:spcAft>
                          <a:spcPts val="0"/>
                        </a:spcAft>
                        <a:buClrTx/>
                        <a:buSzTx/>
                        <a:buFontTx/>
                        <a:buNone/>
                        <a:tabLst/>
                        <a:defRPr/>
                      </a:pPr>
                      <a:r>
                        <a:rPr lang="pt-PT" baseline="0" dirty="0" err="1" smtClean="0"/>
                        <a:t>With</a:t>
                      </a:r>
                      <a:r>
                        <a:rPr lang="pt-PT" baseline="0" dirty="0" smtClean="0"/>
                        <a:t> </a:t>
                      </a:r>
                      <a:r>
                        <a:rPr lang="pt-PT" baseline="0" dirty="0" err="1" smtClean="0"/>
                        <a:t>appreciation</a:t>
                      </a:r>
                      <a:r>
                        <a:rPr lang="pt-PT" baseline="0" dirty="0" smtClean="0"/>
                        <a:t>,</a:t>
                      </a:r>
                      <a:endParaRPr lang="pt-PT" dirty="0" smtClean="0"/>
                    </a:p>
                    <a:p>
                      <a:pPr algn="ctr"/>
                      <a:r>
                        <a:rPr lang="pt-PT" dirty="0" err="1" smtClean="0"/>
                        <a:t>Kind</a:t>
                      </a:r>
                      <a:r>
                        <a:rPr lang="pt-PT" dirty="0" smtClean="0"/>
                        <a:t> </a:t>
                      </a:r>
                      <a:r>
                        <a:rPr lang="pt-PT" dirty="0" err="1" smtClean="0"/>
                        <a:t>regards</a:t>
                      </a:r>
                      <a:r>
                        <a:rPr lang="pt-PT" dirty="0" smtClean="0"/>
                        <a:t>,</a:t>
                      </a:r>
                    </a:p>
                    <a:p>
                      <a:pPr algn="ctr"/>
                      <a:r>
                        <a:rPr lang="pt-PT" dirty="0" err="1" smtClean="0"/>
                        <a:t>Many</a:t>
                      </a:r>
                      <a:r>
                        <a:rPr lang="pt-PT" baseline="0" dirty="0" smtClean="0"/>
                        <a:t> </a:t>
                      </a:r>
                      <a:r>
                        <a:rPr lang="pt-PT" baseline="0" dirty="0" err="1" smtClean="0"/>
                        <a:t>thanks</a:t>
                      </a:r>
                      <a:r>
                        <a:rPr lang="pt-PT" baseline="0" dirty="0" smtClean="0"/>
                        <a:t>,</a:t>
                      </a:r>
                    </a:p>
                  </a:txBody>
                  <a:tcPr/>
                </a:tc>
                <a:tc hMerge="1">
                  <a:txBody>
                    <a:bodyPr/>
                    <a:lstStyle/>
                    <a:p>
                      <a:endParaRPr lang="pt-PT" baseline="0" dirty="0" smtClean="0"/>
                    </a:p>
                  </a:txBody>
                  <a:tcPr/>
                </a:tc>
              </a:tr>
              <a:tr h="370840">
                <a:tc>
                  <a:txBody>
                    <a:bodyPr/>
                    <a:lstStyle/>
                    <a:p>
                      <a:r>
                        <a:rPr lang="pt-PT" dirty="0" err="1" smtClean="0"/>
                        <a:t>Hi</a:t>
                      </a:r>
                      <a:r>
                        <a:rPr lang="pt-PT" dirty="0" smtClean="0"/>
                        <a:t> John,</a:t>
                      </a:r>
                    </a:p>
                  </a:txBody>
                  <a:tcPr/>
                </a:tc>
                <a:tc rowSpan="2" gridSpan="2">
                  <a:txBody>
                    <a:bodyPr/>
                    <a:lstStyle/>
                    <a:p>
                      <a:pPr algn="ctr"/>
                      <a:r>
                        <a:rPr lang="pt-PT" dirty="0" err="1" smtClean="0"/>
                        <a:t>All</a:t>
                      </a:r>
                      <a:r>
                        <a:rPr lang="pt-PT" dirty="0" smtClean="0"/>
                        <a:t> </a:t>
                      </a:r>
                      <a:r>
                        <a:rPr lang="pt-PT" dirty="0" err="1" smtClean="0"/>
                        <a:t>the</a:t>
                      </a:r>
                      <a:r>
                        <a:rPr lang="pt-PT" dirty="0" smtClean="0"/>
                        <a:t> </a:t>
                      </a:r>
                      <a:r>
                        <a:rPr lang="pt-PT" dirty="0" err="1" smtClean="0"/>
                        <a:t>best</a:t>
                      </a:r>
                      <a:r>
                        <a:rPr lang="pt-PT" dirty="0" smtClean="0"/>
                        <a:t>,</a:t>
                      </a:r>
                    </a:p>
                    <a:p>
                      <a:pPr algn="ctr"/>
                      <a:r>
                        <a:rPr lang="pt-PT" dirty="0" err="1" smtClean="0"/>
                        <a:t>Ciao</a:t>
                      </a:r>
                      <a:r>
                        <a:rPr lang="pt-PT" dirty="0" smtClean="0"/>
                        <a:t>,</a:t>
                      </a:r>
                    </a:p>
                    <a:p>
                      <a:pPr algn="ctr"/>
                      <a:r>
                        <a:rPr lang="pt-PT" dirty="0" err="1" smtClean="0"/>
                        <a:t>Cheers</a:t>
                      </a:r>
                      <a:r>
                        <a:rPr lang="pt-PT" dirty="0" smtClean="0"/>
                        <a:t>,</a:t>
                      </a:r>
                      <a:endParaRPr lang="en-GB" dirty="0"/>
                    </a:p>
                  </a:txBody>
                  <a:tcPr/>
                </a:tc>
                <a:tc rowSpan="2" hMerge="1">
                  <a:txBody>
                    <a:bodyPr/>
                    <a:lstStyle/>
                    <a:p>
                      <a:endParaRPr lang="en-GB"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pt-PT" dirty="0" err="1" smtClean="0"/>
                        <a:t>Hey</a:t>
                      </a:r>
                      <a:r>
                        <a:rPr lang="pt-PT" dirty="0" smtClean="0"/>
                        <a:t> John,</a:t>
                      </a:r>
                      <a:endParaRPr lang="en-GB" dirty="0" smtClean="0"/>
                    </a:p>
                  </a:txBody>
                  <a:tcPr/>
                </a:tc>
                <a:tc gridSpan="2" vMerge="1">
                  <a:txBody>
                    <a:bodyPr/>
                    <a:lstStyle/>
                    <a:p>
                      <a:endParaRPr lang="en-GB" dirty="0"/>
                    </a:p>
                  </a:txBody>
                  <a:tcPr/>
                </a:tc>
                <a:tc hMerge="1" vMerge="1">
                  <a:txBody>
                    <a:bodyPr/>
                    <a:lstStyle/>
                    <a:p>
                      <a:endParaRPr lang="pt-PT"/>
                    </a:p>
                  </a:txBody>
                  <a:tcPr/>
                </a:tc>
              </a:tr>
            </a:tbl>
          </a:graphicData>
        </a:graphic>
      </p:graphicFrame>
      <p:sp>
        <p:nvSpPr>
          <p:cNvPr id="4" name="Striped Right Arrow 3"/>
          <p:cNvSpPr/>
          <p:nvPr/>
        </p:nvSpPr>
        <p:spPr>
          <a:xfrm rot="5400000">
            <a:off x="537826" y="3849148"/>
            <a:ext cx="1535974" cy="360040"/>
          </a:xfrm>
          <a:prstGeom prst="stripedRightArrow">
            <a:avLst/>
          </a:prstGeom>
          <a:solidFill>
            <a:schemeClr val="accent5">
              <a:lumMod val="20000"/>
              <a:lumOff val="80000"/>
            </a:schemeClr>
          </a:solidFill>
          <a:ln>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TextBox 4"/>
          <p:cNvSpPr txBox="1"/>
          <p:nvPr/>
        </p:nvSpPr>
        <p:spPr>
          <a:xfrm>
            <a:off x="395536" y="1556792"/>
            <a:ext cx="936104" cy="369332"/>
          </a:xfrm>
          <a:prstGeom prst="rect">
            <a:avLst/>
          </a:prstGeom>
          <a:noFill/>
        </p:spPr>
        <p:txBody>
          <a:bodyPr wrap="square" rtlCol="0">
            <a:spAutoFit/>
          </a:bodyPr>
          <a:lstStyle/>
          <a:p>
            <a:endParaRPr lang="en-GB" dirty="0"/>
          </a:p>
        </p:txBody>
      </p:sp>
      <p:sp>
        <p:nvSpPr>
          <p:cNvPr id="6" name="TextBox 5"/>
          <p:cNvSpPr txBox="1"/>
          <p:nvPr/>
        </p:nvSpPr>
        <p:spPr>
          <a:xfrm>
            <a:off x="647564" y="2060848"/>
            <a:ext cx="1368152" cy="1200329"/>
          </a:xfrm>
          <a:prstGeom prst="rect">
            <a:avLst/>
          </a:prstGeom>
          <a:noFill/>
        </p:spPr>
        <p:txBody>
          <a:bodyPr wrap="square" rtlCol="0">
            <a:spAutoFit/>
          </a:bodyPr>
          <a:lstStyle/>
          <a:p>
            <a:pPr algn="ctr"/>
            <a:r>
              <a:rPr lang="pt-PT" b="1" dirty="0" smtClean="0"/>
              <a:t>More</a:t>
            </a:r>
          </a:p>
          <a:p>
            <a:pPr algn="ctr"/>
            <a:r>
              <a:rPr lang="pt-PT" b="1" dirty="0" smtClean="0"/>
              <a:t>formal &amp;</a:t>
            </a:r>
          </a:p>
          <a:p>
            <a:pPr algn="ctr"/>
            <a:r>
              <a:rPr lang="pt-PT" b="1" dirty="0" err="1"/>
              <a:t>l</a:t>
            </a:r>
            <a:r>
              <a:rPr lang="pt-PT" b="1" dirty="0" err="1" smtClean="0"/>
              <a:t>ess</a:t>
            </a:r>
            <a:r>
              <a:rPr lang="pt-PT" b="1" dirty="0" smtClean="0"/>
              <a:t> </a:t>
            </a:r>
            <a:r>
              <a:rPr lang="pt-PT" b="1" dirty="0" err="1" smtClean="0"/>
              <a:t>personal</a:t>
            </a:r>
            <a:endParaRPr lang="en-GB" b="1" dirty="0"/>
          </a:p>
        </p:txBody>
      </p:sp>
      <p:sp>
        <p:nvSpPr>
          <p:cNvPr id="8" name="TextBox 7"/>
          <p:cNvSpPr txBox="1"/>
          <p:nvPr/>
        </p:nvSpPr>
        <p:spPr>
          <a:xfrm>
            <a:off x="605422" y="4797155"/>
            <a:ext cx="1368152" cy="1200329"/>
          </a:xfrm>
          <a:prstGeom prst="rect">
            <a:avLst/>
          </a:prstGeom>
          <a:noFill/>
        </p:spPr>
        <p:txBody>
          <a:bodyPr wrap="square" rtlCol="0">
            <a:spAutoFit/>
          </a:bodyPr>
          <a:lstStyle/>
          <a:p>
            <a:pPr algn="ctr"/>
            <a:r>
              <a:rPr lang="pt-PT" b="1" dirty="0" err="1" smtClean="0"/>
              <a:t>Less</a:t>
            </a:r>
            <a:endParaRPr lang="pt-PT" b="1" dirty="0" smtClean="0"/>
          </a:p>
          <a:p>
            <a:pPr algn="ctr"/>
            <a:r>
              <a:rPr lang="pt-PT" b="1" dirty="0"/>
              <a:t>f</a:t>
            </a:r>
            <a:r>
              <a:rPr lang="pt-PT" b="1" dirty="0" smtClean="0"/>
              <a:t>ormal &amp; more </a:t>
            </a:r>
            <a:r>
              <a:rPr lang="pt-PT" b="1" dirty="0" err="1" smtClean="0"/>
              <a:t>personal</a:t>
            </a:r>
            <a:endParaRPr lang="en-GB" b="1" dirty="0"/>
          </a:p>
        </p:txBody>
      </p:sp>
      <p:sp>
        <p:nvSpPr>
          <p:cNvPr id="3" name="Slide Number Placeholder 2"/>
          <p:cNvSpPr>
            <a:spLocks noGrp="1"/>
          </p:cNvSpPr>
          <p:nvPr>
            <p:ph type="sldNum" sz="quarter" idx="12"/>
          </p:nvPr>
        </p:nvSpPr>
        <p:spPr/>
        <p:txBody>
          <a:bodyPr/>
          <a:lstStyle/>
          <a:p>
            <a:fld id="{8AEAD054-9927-45A5-871A-CAABACE37F32}" type="slidenum">
              <a:rPr lang="pt-PT" smtClean="0"/>
              <a:pPr/>
              <a:t>46</a:t>
            </a:fld>
            <a:endParaRPr lang="pt-PT"/>
          </a:p>
        </p:txBody>
      </p:sp>
    </p:spTree>
    <p:extLst>
      <p:ext uri="{BB962C8B-B14F-4D97-AF65-F5344CB8AC3E}">
        <p14:creationId xmlns:p14="http://schemas.microsoft.com/office/powerpoint/2010/main" val="179875849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514402"/>
          </a:xfrm>
        </p:spPr>
        <p:txBody>
          <a:bodyPr/>
          <a:lstStyle/>
          <a:p>
            <a:r>
              <a:rPr lang="en-GB" dirty="0"/>
              <a:t>What impression does each sentence give of the person who wrote it?</a:t>
            </a:r>
          </a:p>
        </p:txBody>
      </p:sp>
      <p:sp>
        <p:nvSpPr>
          <p:cNvPr id="3" name="Content Placeholder 2"/>
          <p:cNvSpPr>
            <a:spLocks noGrp="1"/>
          </p:cNvSpPr>
          <p:nvPr>
            <p:ph idx="1"/>
          </p:nvPr>
        </p:nvSpPr>
        <p:spPr>
          <a:xfrm>
            <a:off x="899592" y="4365104"/>
            <a:ext cx="7787208" cy="1761059"/>
          </a:xfrm>
        </p:spPr>
        <p:txBody>
          <a:bodyPr/>
          <a:lstStyle/>
          <a:p>
            <a:endParaRPr lang="en-GB" dirty="0"/>
          </a:p>
        </p:txBody>
      </p:sp>
      <p:sp>
        <p:nvSpPr>
          <p:cNvPr id="4" name="Slide Number Placeholder 3"/>
          <p:cNvSpPr>
            <a:spLocks noGrp="1"/>
          </p:cNvSpPr>
          <p:nvPr>
            <p:ph type="sldNum" sz="quarter" idx="12"/>
          </p:nvPr>
        </p:nvSpPr>
        <p:spPr/>
        <p:txBody>
          <a:bodyPr/>
          <a:lstStyle/>
          <a:p>
            <a:fld id="{8AEAD054-9927-45A5-871A-CAABACE37F32}" type="slidenum">
              <a:rPr lang="pt-PT" smtClean="0"/>
              <a:pPr/>
              <a:t>5</a:t>
            </a:fld>
            <a:endParaRPr lang="pt-PT"/>
          </a:p>
        </p:txBody>
      </p:sp>
    </p:spTree>
    <p:extLst>
      <p:ext uri="{BB962C8B-B14F-4D97-AF65-F5344CB8AC3E}">
        <p14:creationId xmlns:p14="http://schemas.microsoft.com/office/powerpoint/2010/main" val="291296939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endParaRPr lang="pt-PT" sz="2000" dirty="0">
              <a:solidFill>
                <a:srgbClr val="00B0F0"/>
              </a:solidFill>
            </a:endParaRPr>
          </a:p>
        </p:txBody>
      </p:sp>
      <p:sp>
        <p:nvSpPr>
          <p:cNvPr id="3075" name="Rectangle 3"/>
          <p:cNvSpPr>
            <a:spLocks noGrp="1" noChangeArrowheads="1"/>
          </p:cNvSpPr>
          <p:nvPr>
            <p:ph type="body" idx="1"/>
          </p:nvPr>
        </p:nvSpPr>
        <p:spPr/>
        <p:txBody>
          <a:bodyPr/>
          <a:lstStyle/>
          <a:p>
            <a:pPr marL="0" indent="0">
              <a:buNone/>
            </a:pPr>
            <a:r>
              <a:rPr lang="en-GB" sz="4000" dirty="0"/>
              <a:t>Regarding my professional experiences, I possess nearly all the skills that I listed due to my membership in an international organization, namely AIESEC.</a:t>
            </a:r>
            <a:endParaRPr lang="pt-PT" sz="4000" dirty="0"/>
          </a:p>
          <a:p>
            <a:pPr marL="609600" indent="-609600"/>
            <a:endParaRPr lang="pt-PT" sz="4000" dirty="0"/>
          </a:p>
        </p:txBody>
      </p:sp>
      <p:sp>
        <p:nvSpPr>
          <p:cNvPr id="2" name="Slide Number Placeholder 1"/>
          <p:cNvSpPr>
            <a:spLocks noGrp="1"/>
          </p:cNvSpPr>
          <p:nvPr>
            <p:ph type="sldNum" sz="quarter" idx="12"/>
          </p:nvPr>
        </p:nvSpPr>
        <p:spPr/>
        <p:txBody>
          <a:bodyPr/>
          <a:lstStyle/>
          <a:p>
            <a:fld id="{8AEAD054-9927-45A5-871A-CAABACE37F32}" type="slidenum">
              <a:rPr lang="pt-PT" smtClean="0"/>
              <a:pPr/>
              <a:t>6</a:t>
            </a:fld>
            <a:endParaRPr lang="pt-PT"/>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endParaRPr lang="pt-PT" sz="1800" dirty="0">
              <a:solidFill>
                <a:srgbClr val="00B0F0"/>
              </a:solidFill>
            </a:endParaRPr>
          </a:p>
        </p:txBody>
      </p:sp>
      <p:sp>
        <p:nvSpPr>
          <p:cNvPr id="6147" name="Rectangle 3"/>
          <p:cNvSpPr>
            <a:spLocks noGrp="1" noChangeArrowheads="1"/>
          </p:cNvSpPr>
          <p:nvPr>
            <p:ph type="body" idx="1"/>
          </p:nvPr>
        </p:nvSpPr>
        <p:spPr>
          <a:xfrm>
            <a:off x="395536" y="1600200"/>
            <a:ext cx="8291264" cy="4925144"/>
          </a:xfrm>
        </p:spPr>
        <p:txBody>
          <a:bodyPr/>
          <a:lstStyle/>
          <a:p>
            <a:pPr>
              <a:lnSpc>
                <a:spcPct val="80000"/>
              </a:lnSpc>
              <a:buFontTx/>
              <a:buNone/>
            </a:pPr>
            <a:r>
              <a:rPr lang="pt-PT" sz="4000" dirty="0"/>
              <a:t>	</a:t>
            </a:r>
            <a:r>
              <a:rPr lang="pt-PT" sz="4000" dirty="0" err="1" smtClean="0"/>
              <a:t>While</a:t>
            </a:r>
            <a:r>
              <a:rPr lang="pt-PT" sz="4000" dirty="0" smtClean="0"/>
              <a:t> </a:t>
            </a:r>
            <a:r>
              <a:rPr lang="pt-PT" sz="4000" dirty="0" err="1" smtClean="0"/>
              <a:t>still</a:t>
            </a:r>
            <a:r>
              <a:rPr lang="pt-PT" sz="4000" dirty="0" smtClean="0"/>
              <a:t> a </a:t>
            </a:r>
            <a:r>
              <a:rPr lang="pt-PT" sz="4000" dirty="0" err="1" smtClean="0"/>
              <a:t>student</a:t>
            </a:r>
            <a:r>
              <a:rPr lang="pt-PT" sz="4000" dirty="0" smtClean="0"/>
              <a:t>, I </a:t>
            </a:r>
            <a:r>
              <a:rPr lang="pt-PT" sz="4000" dirty="0" err="1" smtClean="0"/>
              <a:t>was</a:t>
            </a:r>
            <a:r>
              <a:rPr lang="pt-PT" sz="4000" dirty="0" smtClean="0"/>
              <a:t> a </a:t>
            </a:r>
            <a:r>
              <a:rPr lang="pt-PT" sz="4000" dirty="0" err="1" smtClean="0"/>
              <a:t>member</a:t>
            </a:r>
            <a:r>
              <a:rPr lang="pt-PT" sz="4000" dirty="0" smtClean="0"/>
              <a:t> </a:t>
            </a:r>
            <a:r>
              <a:rPr lang="pt-PT" sz="4000" dirty="0" err="1" smtClean="0"/>
              <a:t>of</a:t>
            </a:r>
            <a:r>
              <a:rPr lang="pt-PT" sz="4000" dirty="0" smtClean="0"/>
              <a:t> AIESEC, </a:t>
            </a:r>
            <a:r>
              <a:rPr lang="pt-PT" sz="4000" dirty="0" err="1" smtClean="0"/>
              <a:t>an</a:t>
            </a:r>
            <a:r>
              <a:rPr lang="pt-PT" sz="4000" dirty="0" smtClean="0"/>
              <a:t> </a:t>
            </a:r>
            <a:r>
              <a:rPr lang="pt-PT" sz="4000" dirty="0" err="1" smtClean="0"/>
              <a:t>international</a:t>
            </a:r>
            <a:r>
              <a:rPr lang="pt-PT" sz="4000" dirty="0" smtClean="0"/>
              <a:t> </a:t>
            </a:r>
            <a:r>
              <a:rPr lang="pt-PT" sz="4000" dirty="0" err="1" smtClean="0"/>
              <a:t>organisation</a:t>
            </a:r>
            <a:r>
              <a:rPr lang="pt-PT" sz="4000" dirty="0" smtClean="0"/>
              <a:t>. </a:t>
            </a:r>
            <a:r>
              <a:rPr lang="pt-PT" sz="4000" dirty="0" err="1" smtClean="0"/>
              <a:t>This</a:t>
            </a:r>
            <a:r>
              <a:rPr lang="pt-PT" sz="4000" dirty="0" smtClean="0"/>
              <a:t> </a:t>
            </a:r>
            <a:r>
              <a:rPr lang="pt-PT" sz="4000" dirty="0" err="1" smtClean="0"/>
              <a:t>involvement</a:t>
            </a:r>
            <a:r>
              <a:rPr lang="pt-PT" sz="4000" dirty="0" smtClean="0"/>
              <a:t> </a:t>
            </a:r>
            <a:r>
              <a:rPr lang="pt-PT" sz="4000" dirty="0" err="1" smtClean="0"/>
              <a:t>enabled</a:t>
            </a:r>
            <a:r>
              <a:rPr lang="pt-PT" sz="4000" dirty="0" smtClean="0"/>
              <a:t> </a:t>
            </a:r>
            <a:r>
              <a:rPr lang="pt-PT" sz="4000" dirty="0"/>
              <a:t>me to </a:t>
            </a:r>
            <a:r>
              <a:rPr lang="pt-PT" sz="4000" dirty="0" err="1"/>
              <a:t>develop</a:t>
            </a:r>
            <a:r>
              <a:rPr lang="pt-PT" sz="4000" dirty="0"/>
              <a:t> a </a:t>
            </a:r>
            <a:r>
              <a:rPr lang="pt-PT" sz="4000" dirty="0" err="1"/>
              <a:t>wide</a:t>
            </a:r>
            <a:r>
              <a:rPr lang="pt-PT" sz="4000" dirty="0"/>
              <a:t> range </a:t>
            </a:r>
            <a:r>
              <a:rPr lang="pt-PT" sz="4000" dirty="0" err="1"/>
              <a:t>of</a:t>
            </a:r>
            <a:r>
              <a:rPr lang="pt-PT" sz="4000" dirty="0"/>
              <a:t> </a:t>
            </a:r>
            <a:r>
              <a:rPr lang="pt-PT" sz="4000" dirty="0" err="1"/>
              <a:t>professional</a:t>
            </a:r>
            <a:r>
              <a:rPr lang="pt-PT" sz="4000" dirty="0"/>
              <a:t> </a:t>
            </a:r>
            <a:r>
              <a:rPr lang="pt-PT" sz="4000" dirty="0" err="1"/>
              <a:t>skills</a:t>
            </a:r>
            <a:r>
              <a:rPr lang="pt-PT" sz="4000" dirty="0"/>
              <a:t> </a:t>
            </a:r>
            <a:r>
              <a:rPr lang="pt-PT" sz="4000" dirty="0" err="1"/>
              <a:t>which</a:t>
            </a:r>
            <a:r>
              <a:rPr lang="pt-PT" sz="4000" dirty="0"/>
              <a:t> are </a:t>
            </a:r>
            <a:r>
              <a:rPr lang="pt-PT" sz="4000" dirty="0" err="1"/>
              <a:t>relevant</a:t>
            </a:r>
            <a:r>
              <a:rPr lang="pt-PT" sz="4000" dirty="0"/>
              <a:t> to </a:t>
            </a:r>
            <a:r>
              <a:rPr lang="pt-PT" sz="4000" dirty="0" err="1"/>
              <a:t>the</a:t>
            </a:r>
            <a:r>
              <a:rPr lang="pt-PT" sz="4000" dirty="0"/>
              <a:t> </a:t>
            </a:r>
            <a:r>
              <a:rPr lang="pt-PT" sz="4000" dirty="0" err="1"/>
              <a:t>position</a:t>
            </a:r>
            <a:r>
              <a:rPr lang="pt-PT" sz="4000" dirty="0"/>
              <a:t> </a:t>
            </a:r>
            <a:r>
              <a:rPr lang="pt-PT" sz="4000" dirty="0" err="1" smtClean="0"/>
              <a:t>of</a:t>
            </a:r>
            <a:r>
              <a:rPr lang="pt-PT" sz="4000" dirty="0" smtClean="0"/>
              <a:t> Data </a:t>
            </a:r>
            <a:r>
              <a:rPr lang="pt-PT" sz="4000" dirty="0" err="1" smtClean="0"/>
              <a:t>Analyst</a:t>
            </a:r>
            <a:r>
              <a:rPr lang="pt-PT" sz="4000" dirty="0" smtClean="0"/>
              <a:t>.</a:t>
            </a:r>
            <a:endParaRPr lang="pt-PT" sz="4000" dirty="0"/>
          </a:p>
        </p:txBody>
      </p:sp>
      <p:sp>
        <p:nvSpPr>
          <p:cNvPr id="2" name="Slide Number Placeholder 1"/>
          <p:cNvSpPr>
            <a:spLocks noGrp="1"/>
          </p:cNvSpPr>
          <p:nvPr>
            <p:ph type="sldNum" sz="quarter" idx="12"/>
          </p:nvPr>
        </p:nvSpPr>
        <p:spPr/>
        <p:txBody>
          <a:bodyPr/>
          <a:lstStyle/>
          <a:p>
            <a:fld id="{8AEAD054-9927-45A5-871A-CAABACE37F32}" type="slidenum">
              <a:rPr lang="pt-PT" smtClean="0"/>
              <a:pPr/>
              <a:t>7</a:t>
            </a:fld>
            <a:endParaRPr lang="pt-PT"/>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pt-PT"/>
              <a:t>Structure</a:t>
            </a:r>
          </a:p>
        </p:txBody>
      </p:sp>
      <p:sp>
        <p:nvSpPr>
          <p:cNvPr id="9219" name="Rectangle 3"/>
          <p:cNvSpPr>
            <a:spLocks noGrp="1" noChangeArrowheads="1"/>
          </p:cNvSpPr>
          <p:nvPr>
            <p:ph type="body" idx="1"/>
          </p:nvPr>
        </p:nvSpPr>
        <p:spPr>
          <a:xfrm>
            <a:off x="395536" y="1340768"/>
            <a:ext cx="8291264" cy="5256584"/>
          </a:xfrm>
        </p:spPr>
        <p:txBody>
          <a:bodyPr/>
          <a:lstStyle/>
          <a:p>
            <a:pPr algn="ctr">
              <a:lnSpc>
                <a:spcPct val="90000"/>
              </a:lnSpc>
              <a:buFontTx/>
              <a:buNone/>
            </a:pPr>
            <a:r>
              <a:rPr lang="pt-PT" sz="2800" dirty="0" smtClean="0">
                <a:solidFill>
                  <a:srgbClr val="FFC000"/>
                </a:solidFill>
              </a:rPr>
              <a:t>INTRODUCE EXPERIENCE</a:t>
            </a:r>
          </a:p>
          <a:p>
            <a:pPr algn="ctr">
              <a:lnSpc>
                <a:spcPct val="90000"/>
              </a:lnSpc>
              <a:buNone/>
            </a:pPr>
            <a:r>
              <a:rPr lang="pt-PT" sz="2800" dirty="0" smtClean="0">
                <a:cs typeface="Arial" charset="0"/>
              </a:rPr>
              <a:t>↓</a:t>
            </a:r>
            <a:endParaRPr lang="pt-PT" sz="2800" dirty="0">
              <a:solidFill>
                <a:schemeClr val="folHlink"/>
              </a:solidFill>
            </a:endParaRPr>
          </a:p>
          <a:p>
            <a:pPr algn="ctr">
              <a:lnSpc>
                <a:spcPct val="90000"/>
              </a:lnSpc>
              <a:buFontTx/>
              <a:buNone/>
            </a:pPr>
            <a:r>
              <a:rPr lang="pt-PT" sz="2800" dirty="0" smtClean="0">
                <a:solidFill>
                  <a:schemeClr val="folHlink"/>
                </a:solidFill>
              </a:rPr>
              <a:t>SPECIFIC EXPERIENCE </a:t>
            </a:r>
            <a:r>
              <a:rPr lang="pt-PT" sz="2800" dirty="0" err="1" smtClean="0">
                <a:solidFill>
                  <a:schemeClr val="folHlink"/>
                </a:solidFill>
              </a:rPr>
              <a:t>or</a:t>
            </a:r>
            <a:r>
              <a:rPr lang="pt-PT" sz="2800" dirty="0" smtClean="0">
                <a:solidFill>
                  <a:schemeClr val="folHlink"/>
                </a:solidFill>
              </a:rPr>
              <a:t> LINK</a:t>
            </a:r>
            <a:endParaRPr lang="pt-PT" sz="2800" dirty="0">
              <a:solidFill>
                <a:schemeClr val="folHlink"/>
              </a:solidFill>
            </a:endParaRPr>
          </a:p>
          <a:p>
            <a:pPr algn="ctr">
              <a:lnSpc>
                <a:spcPct val="90000"/>
              </a:lnSpc>
              <a:buFontTx/>
              <a:buNone/>
            </a:pPr>
            <a:r>
              <a:rPr lang="pt-PT" sz="2800" dirty="0">
                <a:cs typeface="Arial" charset="0"/>
              </a:rPr>
              <a:t>↓</a:t>
            </a:r>
          </a:p>
          <a:p>
            <a:pPr algn="ctr">
              <a:lnSpc>
                <a:spcPct val="90000"/>
              </a:lnSpc>
              <a:buFontTx/>
              <a:buNone/>
            </a:pPr>
            <a:r>
              <a:rPr lang="pt-PT" sz="2800" dirty="0">
                <a:solidFill>
                  <a:schemeClr val="accent2"/>
                </a:solidFill>
                <a:cs typeface="Arial" charset="0"/>
              </a:rPr>
              <a:t>DEVELOPED </a:t>
            </a:r>
          </a:p>
          <a:p>
            <a:pPr algn="ctr">
              <a:lnSpc>
                <a:spcPct val="90000"/>
              </a:lnSpc>
              <a:buFontTx/>
              <a:buNone/>
            </a:pPr>
            <a:r>
              <a:rPr lang="pt-PT" sz="2800" dirty="0">
                <a:cs typeface="Arial" charset="0"/>
              </a:rPr>
              <a:t>↓</a:t>
            </a:r>
          </a:p>
          <a:p>
            <a:pPr algn="ctr">
              <a:lnSpc>
                <a:spcPct val="90000"/>
              </a:lnSpc>
              <a:buFontTx/>
              <a:buNone/>
            </a:pPr>
            <a:r>
              <a:rPr lang="pt-PT" sz="2800" dirty="0">
                <a:solidFill>
                  <a:schemeClr val="accent1"/>
                </a:solidFill>
                <a:cs typeface="Arial" charset="0"/>
              </a:rPr>
              <a:t>SKILL</a:t>
            </a:r>
            <a:r>
              <a:rPr lang="pt-PT" sz="2800" dirty="0">
                <a:cs typeface="Arial" charset="0"/>
              </a:rPr>
              <a:t> </a:t>
            </a:r>
          </a:p>
          <a:p>
            <a:pPr algn="ctr">
              <a:lnSpc>
                <a:spcPct val="90000"/>
              </a:lnSpc>
              <a:buFontTx/>
              <a:buNone/>
            </a:pPr>
            <a:r>
              <a:rPr lang="pt-PT" sz="2800" dirty="0">
                <a:cs typeface="Arial" charset="0"/>
              </a:rPr>
              <a:t>(</a:t>
            </a:r>
            <a:r>
              <a:rPr lang="pt-PT" sz="2800" dirty="0" err="1">
                <a:cs typeface="Arial" charset="0"/>
              </a:rPr>
              <a:t>what</a:t>
            </a:r>
            <a:r>
              <a:rPr lang="pt-PT" sz="2800" dirty="0">
                <a:cs typeface="Arial" charset="0"/>
              </a:rPr>
              <a:t> </a:t>
            </a:r>
            <a:r>
              <a:rPr lang="pt-PT" sz="2800" dirty="0" err="1">
                <a:cs typeface="Arial" charset="0"/>
              </a:rPr>
              <a:t>you</a:t>
            </a:r>
            <a:r>
              <a:rPr lang="pt-PT" sz="2800" dirty="0">
                <a:cs typeface="Arial" charset="0"/>
              </a:rPr>
              <a:t> </a:t>
            </a:r>
            <a:r>
              <a:rPr lang="pt-PT" sz="2800" dirty="0" err="1">
                <a:cs typeface="Arial" charset="0"/>
              </a:rPr>
              <a:t>learnt</a:t>
            </a:r>
            <a:r>
              <a:rPr lang="pt-PT" sz="2800" dirty="0">
                <a:cs typeface="Arial" charset="0"/>
              </a:rPr>
              <a:t> </a:t>
            </a:r>
            <a:r>
              <a:rPr lang="pt-PT" sz="2800" dirty="0" err="1">
                <a:cs typeface="Arial" charset="0"/>
              </a:rPr>
              <a:t>from</a:t>
            </a:r>
            <a:r>
              <a:rPr lang="pt-PT" sz="2800" dirty="0">
                <a:cs typeface="Arial" charset="0"/>
              </a:rPr>
              <a:t> </a:t>
            </a:r>
            <a:r>
              <a:rPr lang="pt-PT" sz="2800" dirty="0" err="1">
                <a:cs typeface="Arial" charset="0"/>
              </a:rPr>
              <a:t>it</a:t>
            </a:r>
            <a:r>
              <a:rPr lang="pt-PT" sz="2800" dirty="0">
                <a:cs typeface="Arial" charset="0"/>
              </a:rPr>
              <a:t>)</a:t>
            </a:r>
          </a:p>
          <a:p>
            <a:pPr algn="ctr">
              <a:lnSpc>
                <a:spcPct val="90000"/>
              </a:lnSpc>
              <a:buFontTx/>
              <a:buNone/>
            </a:pPr>
            <a:r>
              <a:rPr lang="pt-PT" sz="2800" dirty="0">
                <a:cs typeface="Arial" charset="0"/>
              </a:rPr>
              <a:t>↓</a:t>
            </a:r>
          </a:p>
          <a:p>
            <a:pPr algn="ctr">
              <a:lnSpc>
                <a:spcPct val="90000"/>
              </a:lnSpc>
              <a:buFontTx/>
              <a:buNone/>
            </a:pPr>
            <a:r>
              <a:rPr lang="pt-PT" sz="2800" dirty="0"/>
              <a:t>RELEVANCE TO </a:t>
            </a:r>
            <a:r>
              <a:rPr lang="pt-PT" sz="2800" dirty="0" smtClean="0"/>
              <a:t>JOB/LINK TO COMPANY BUSINESS</a:t>
            </a:r>
            <a:endParaRPr lang="pt-PT" sz="2800" dirty="0"/>
          </a:p>
        </p:txBody>
      </p:sp>
      <p:sp>
        <p:nvSpPr>
          <p:cNvPr id="2" name="Slide Number Placeholder 1"/>
          <p:cNvSpPr>
            <a:spLocks noGrp="1"/>
          </p:cNvSpPr>
          <p:nvPr>
            <p:ph type="sldNum" sz="quarter" idx="12"/>
          </p:nvPr>
        </p:nvSpPr>
        <p:spPr/>
        <p:txBody>
          <a:bodyPr/>
          <a:lstStyle/>
          <a:p>
            <a:fld id="{8AEAD054-9927-45A5-871A-CAABACE37F32}" type="slidenum">
              <a:rPr lang="pt-PT" smtClean="0"/>
              <a:pPr/>
              <a:t>8</a:t>
            </a:fld>
            <a:endParaRPr lang="pt-PT"/>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457200" y="274638"/>
            <a:ext cx="8229600" cy="634082"/>
          </a:xfrm>
        </p:spPr>
        <p:txBody>
          <a:bodyPr/>
          <a:lstStyle/>
          <a:p>
            <a:r>
              <a:rPr lang="pt-PT" sz="2000" dirty="0" err="1" smtClean="0">
                <a:solidFill>
                  <a:srgbClr val="00B0F0"/>
                </a:solidFill>
              </a:rPr>
              <a:t>Reformulated</a:t>
            </a:r>
            <a:r>
              <a:rPr lang="pt-PT" sz="2000" dirty="0" smtClean="0">
                <a:solidFill>
                  <a:srgbClr val="00B0F0"/>
                </a:solidFill>
              </a:rPr>
              <a:t> </a:t>
            </a:r>
            <a:r>
              <a:rPr lang="pt-PT" sz="2000" dirty="0" err="1">
                <a:solidFill>
                  <a:srgbClr val="00B0F0"/>
                </a:solidFill>
              </a:rPr>
              <a:t>text</a:t>
            </a:r>
            <a:r>
              <a:rPr lang="pt-PT" sz="2000" dirty="0">
                <a:solidFill>
                  <a:srgbClr val="00B0F0"/>
                </a:solidFill>
              </a:rPr>
              <a:t> </a:t>
            </a:r>
            <a:r>
              <a:rPr lang="pt-PT" sz="2000" dirty="0" smtClean="0">
                <a:solidFill>
                  <a:srgbClr val="00B0F0"/>
                </a:solidFill>
              </a:rPr>
              <a:t>1: Data </a:t>
            </a:r>
            <a:r>
              <a:rPr lang="pt-PT" sz="2000" dirty="0" err="1" smtClean="0">
                <a:solidFill>
                  <a:srgbClr val="00B0F0"/>
                </a:solidFill>
              </a:rPr>
              <a:t>analyst</a:t>
            </a:r>
            <a:endParaRPr lang="pt-PT" sz="2000" dirty="0"/>
          </a:p>
        </p:txBody>
      </p:sp>
      <p:sp>
        <p:nvSpPr>
          <p:cNvPr id="10243" name="Rectangle 3"/>
          <p:cNvSpPr>
            <a:spLocks noGrp="1" noChangeArrowheads="1"/>
          </p:cNvSpPr>
          <p:nvPr>
            <p:ph type="body" idx="1"/>
          </p:nvPr>
        </p:nvSpPr>
        <p:spPr>
          <a:xfrm>
            <a:off x="395536" y="1052736"/>
            <a:ext cx="8291264" cy="5544616"/>
          </a:xfrm>
        </p:spPr>
        <p:txBody>
          <a:bodyPr/>
          <a:lstStyle/>
          <a:p>
            <a:pPr>
              <a:lnSpc>
                <a:spcPct val="90000"/>
              </a:lnSpc>
              <a:buFontTx/>
              <a:buNone/>
            </a:pPr>
            <a:r>
              <a:rPr lang="pt-PT" sz="4400" dirty="0"/>
              <a:t>	</a:t>
            </a:r>
            <a:r>
              <a:rPr lang="pt-PT" sz="4400" dirty="0" err="1" smtClean="0">
                <a:solidFill>
                  <a:srgbClr val="FFC000"/>
                </a:solidFill>
              </a:rPr>
              <a:t>While</a:t>
            </a:r>
            <a:r>
              <a:rPr lang="pt-PT" sz="4400" dirty="0" smtClean="0">
                <a:solidFill>
                  <a:srgbClr val="FFC000"/>
                </a:solidFill>
              </a:rPr>
              <a:t> </a:t>
            </a:r>
            <a:r>
              <a:rPr lang="pt-PT" sz="4400" dirty="0" err="1">
                <a:solidFill>
                  <a:srgbClr val="FFC000"/>
                </a:solidFill>
              </a:rPr>
              <a:t>still</a:t>
            </a:r>
            <a:r>
              <a:rPr lang="pt-PT" sz="4400" dirty="0">
                <a:solidFill>
                  <a:srgbClr val="FFC000"/>
                </a:solidFill>
              </a:rPr>
              <a:t> a </a:t>
            </a:r>
            <a:r>
              <a:rPr lang="pt-PT" sz="4400" dirty="0" err="1">
                <a:solidFill>
                  <a:srgbClr val="FFC000"/>
                </a:solidFill>
              </a:rPr>
              <a:t>student</a:t>
            </a:r>
            <a:r>
              <a:rPr lang="pt-PT" sz="4400" dirty="0">
                <a:solidFill>
                  <a:srgbClr val="FFC000"/>
                </a:solidFill>
              </a:rPr>
              <a:t>, I </a:t>
            </a:r>
            <a:r>
              <a:rPr lang="pt-PT" sz="4400" dirty="0" err="1">
                <a:solidFill>
                  <a:srgbClr val="FFC000"/>
                </a:solidFill>
              </a:rPr>
              <a:t>was</a:t>
            </a:r>
            <a:r>
              <a:rPr lang="pt-PT" sz="4400" dirty="0">
                <a:solidFill>
                  <a:srgbClr val="FFC000"/>
                </a:solidFill>
              </a:rPr>
              <a:t> a </a:t>
            </a:r>
            <a:r>
              <a:rPr lang="pt-PT" sz="4400" dirty="0" err="1">
                <a:solidFill>
                  <a:srgbClr val="FFC000"/>
                </a:solidFill>
              </a:rPr>
              <a:t>member</a:t>
            </a:r>
            <a:r>
              <a:rPr lang="pt-PT" sz="4400" dirty="0">
                <a:solidFill>
                  <a:srgbClr val="FFC000"/>
                </a:solidFill>
              </a:rPr>
              <a:t> </a:t>
            </a:r>
            <a:r>
              <a:rPr lang="pt-PT" sz="4400" dirty="0" err="1">
                <a:solidFill>
                  <a:srgbClr val="FFC000"/>
                </a:solidFill>
              </a:rPr>
              <a:t>of</a:t>
            </a:r>
            <a:r>
              <a:rPr lang="pt-PT" sz="4400" dirty="0">
                <a:solidFill>
                  <a:srgbClr val="FFC000"/>
                </a:solidFill>
              </a:rPr>
              <a:t> AIESEC, </a:t>
            </a:r>
            <a:r>
              <a:rPr lang="pt-PT" sz="4400" dirty="0" err="1">
                <a:solidFill>
                  <a:srgbClr val="FFC000"/>
                </a:solidFill>
              </a:rPr>
              <a:t>an</a:t>
            </a:r>
            <a:r>
              <a:rPr lang="pt-PT" sz="4400" dirty="0">
                <a:solidFill>
                  <a:srgbClr val="FFC000"/>
                </a:solidFill>
              </a:rPr>
              <a:t> </a:t>
            </a:r>
            <a:r>
              <a:rPr lang="pt-PT" sz="4400" dirty="0" err="1">
                <a:solidFill>
                  <a:srgbClr val="FFC000"/>
                </a:solidFill>
              </a:rPr>
              <a:t>international</a:t>
            </a:r>
            <a:r>
              <a:rPr lang="pt-PT" sz="4400" dirty="0">
                <a:solidFill>
                  <a:srgbClr val="FFC000"/>
                </a:solidFill>
              </a:rPr>
              <a:t> </a:t>
            </a:r>
            <a:r>
              <a:rPr lang="pt-PT" sz="4400" dirty="0" err="1" smtClean="0">
                <a:solidFill>
                  <a:srgbClr val="FFC000"/>
                </a:solidFill>
              </a:rPr>
              <a:t>student</a:t>
            </a:r>
            <a:r>
              <a:rPr lang="pt-PT" sz="4400" dirty="0" smtClean="0">
                <a:solidFill>
                  <a:srgbClr val="FFC000"/>
                </a:solidFill>
              </a:rPr>
              <a:t> </a:t>
            </a:r>
            <a:r>
              <a:rPr lang="pt-PT" sz="4400" dirty="0" err="1" smtClean="0">
                <a:solidFill>
                  <a:srgbClr val="FFC000"/>
                </a:solidFill>
              </a:rPr>
              <a:t>organisation</a:t>
            </a:r>
            <a:r>
              <a:rPr lang="pt-PT" sz="4400" dirty="0">
                <a:solidFill>
                  <a:srgbClr val="FFC000"/>
                </a:solidFill>
              </a:rPr>
              <a:t>. </a:t>
            </a:r>
            <a:r>
              <a:rPr lang="pt-PT" sz="4400" dirty="0" err="1">
                <a:solidFill>
                  <a:srgbClr val="92D050"/>
                </a:solidFill>
              </a:rPr>
              <a:t>This</a:t>
            </a:r>
            <a:r>
              <a:rPr lang="pt-PT" sz="4400" dirty="0">
                <a:solidFill>
                  <a:srgbClr val="92D050"/>
                </a:solidFill>
              </a:rPr>
              <a:t> </a:t>
            </a:r>
            <a:r>
              <a:rPr lang="pt-PT" sz="4400" dirty="0" err="1">
                <a:solidFill>
                  <a:srgbClr val="92D050"/>
                </a:solidFill>
              </a:rPr>
              <a:t>involvement</a:t>
            </a:r>
            <a:r>
              <a:rPr lang="pt-PT" sz="4400" dirty="0">
                <a:solidFill>
                  <a:srgbClr val="92D050"/>
                </a:solidFill>
              </a:rPr>
              <a:t> </a:t>
            </a:r>
            <a:r>
              <a:rPr lang="pt-PT" sz="4400" dirty="0" err="1" smtClean="0">
                <a:solidFill>
                  <a:schemeClr val="accent2"/>
                </a:solidFill>
              </a:rPr>
              <a:t>enabled</a:t>
            </a:r>
            <a:r>
              <a:rPr lang="pt-PT" sz="4400" dirty="0" smtClean="0">
                <a:solidFill>
                  <a:schemeClr val="accent2"/>
                </a:solidFill>
              </a:rPr>
              <a:t> </a:t>
            </a:r>
            <a:r>
              <a:rPr lang="pt-PT" sz="4400" dirty="0">
                <a:solidFill>
                  <a:schemeClr val="accent2"/>
                </a:solidFill>
              </a:rPr>
              <a:t>me to </a:t>
            </a:r>
            <a:r>
              <a:rPr lang="pt-PT" sz="4400" dirty="0" err="1">
                <a:solidFill>
                  <a:schemeClr val="accent2"/>
                </a:solidFill>
              </a:rPr>
              <a:t>develop</a:t>
            </a:r>
            <a:r>
              <a:rPr lang="pt-PT" sz="4400" dirty="0"/>
              <a:t> </a:t>
            </a:r>
            <a:r>
              <a:rPr lang="pt-PT" sz="4400" dirty="0">
                <a:solidFill>
                  <a:schemeClr val="accent1"/>
                </a:solidFill>
              </a:rPr>
              <a:t>a </a:t>
            </a:r>
            <a:r>
              <a:rPr lang="pt-PT" sz="4400" dirty="0" err="1">
                <a:solidFill>
                  <a:schemeClr val="accent1"/>
                </a:solidFill>
              </a:rPr>
              <a:t>wide</a:t>
            </a:r>
            <a:r>
              <a:rPr lang="pt-PT" sz="4400" dirty="0">
                <a:solidFill>
                  <a:schemeClr val="accent1"/>
                </a:solidFill>
              </a:rPr>
              <a:t> range </a:t>
            </a:r>
            <a:r>
              <a:rPr lang="pt-PT" sz="4400" dirty="0" err="1">
                <a:solidFill>
                  <a:schemeClr val="accent1"/>
                </a:solidFill>
              </a:rPr>
              <a:t>of</a:t>
            </a:r>
            <a:r>
              <a:rPr lang="pt-PT" sz="4400" dirty="0">
                <a:solidFill>
                  <a:schemeClr val="accent1"/>
                </a:solidFill>
              </a:rPr>
              <a:t> </a:t>
            </a:r>
            <a:r>
              <a:rPr lang="pt-PT" sz="4400" dirty="0" err="1">
                <a:solidFill>
                  <a:schemeClr val="accent1"/>
                </a:solidFill>
              </a:rPr>
              <a:t>professional</a:t>
            </a:r>
            <a:r>
              <a:rPr lang="pt-PT" sz="4400" dirty="0">
                <a:solidFill>
                  <a:schemeClr val="accent1"/>
                </a:solidFill>
              </a:rPr>
              <a:t> </a:t>
            </a:r>
            <a:r>
              <a:rPr lang="pt-PT" sz="4400" dirty="0" err="1" smtClean="0">
                <a:solidFill>
                  <a:schemeClr val="accent1"/>
                </a:solidFill>
              </a:rPr>
              <a:t>skills</a:t>
            </a:r>
            <a:r>
              <a:rPr lang="pt-PT" sz="4400" dirty="0" smtClean="0">
                <a:solidFill>
                  <a:schemeClr val="accent1"/>
                </a:solidFill>
              </a:rPr>
              <a:t> </a:t>
            </a:r>
            <a:r>
              <a:rPr lang="pt-PT" sz="4400" dirty="0" err="1" smtClean="0"/>
              <a:t>which</a:t>
            </a:r>
            <a:r>
              <a:rPr lang="pt-PT" sz="4400" dirty="0" smtClean="0"/>
              <a:t> </a:t>
            </a:r>
            <a:r>
              <a:rPr lang="pt-PT" sz="4400" dirty="0"/>
              <a:t>are </a:t>
            </a:r>
            <a:r>
              <a:rPr lang="pt-PT" sz="4400" dirty="0" err="1"/>
              <a:t>relevant</a:t>
            </a:r>
            <a:r>
              <a:rPr lang="pt-PT" sz="4400" dirty="0"/>
              <a:t> to </a:t>
            </a:r>
            <a:r>
              <a:rPr lang="pt-PT" sz="4400" dirty="0" err="1"/>
              <a:t>the</a:t>
            </a:r>
            <a:r>
              <a:rPr lang="pt-PT" sz="4400" dirty="0"/>
              <a:t> </a:t>
            </a:r>
            <a:r>
              <a:rPr lang="pt-PT" sz="4400" dirty="0" err="1"/>
              <a:t>position</a:t>
            </a:r>
            <a:r>
              <a:rPr lang="pt-PT" sz="4400" dirty="0"/>
              <a:t> </a:t>
            </a:r>
            <a:r>
              <a:rPr lang="pt-PT" sz="4400" dirty="0" err="1" smtClean="0"/>
              <a:t>of</a:t>
            </a:r>
            <a:r>
              <a:rPr lang="pt-PT" sz="4400" dirty="0" smtClean="0"/>
              <a:t> Data </a:t>
            </a:r>
            <a:r>
              <a:rPr lang="pt-PT" sz="4400" dirty="0" err="1" smtClean="0"/>
              <a:t>Analyst</a:t>
            </a:r>
            <a:r>
              <a:rPr lang="pt-PT" sz="4400" dirty="0" smtClean="0"/>
              <a:t>.</a:t>
            </a:r>
            <a:endParaRPr lang="pt-PT" sz="4400" dirty="0"/>
          </a:p>
          <a:p>
            <a:pPr>
              <a:lnSpc>
                <a:spcPct val="90000"/>
              </a:lnSpc>
              <a:buFontTx/>
              <a:buNone/>
            </a:pPr>
            <a:endParaRPr lang="pt-PT" sz="4400" dirty="0"/>
          </a:p>
          <a:p>
            <a:pPr>
              <a:lnSpc>
                <a:spcPct val="90000"/>
              </a:lnSpc>
            </a:pPr>
            <a:endParaRPr lang="pt-PT" dirty="0"/>
          </a:p>
        </p:txBody>
      </p:sp>
      <p:sp>
        <p:nvSpPr>
          <p:cNvPr id="2" name="Slide Number Placeholder 1"/>
          <p:cNvSpPr>
            <a:spLocks noGrp="1"/>
          </p:cNvSpPr>
          <p:nvPr>
            <p:ph type="sldNum" sz="quarter" idx="12"/>
          </p:nvPr>
        </p:nvSpPr>
        <p:spPr/>
        <p:txBody>
          <a:bodyPr/>
          <a:lstStyle/>
          <a:p>
            <a:fld id="{8AEAD054-9927-45A5-871A-CAABACE37F32}" type="slidenum">
              <a:rPr lang="pt-PT" smtClean="0"/>
              <a:pPr/>
              <a:t>9</a:t>
            </a:fld>
            <a:endParaRPr lang="pt-PT"/>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982</TotalTime>
  <Words>2585</Words>
  <Application>Microsoft Office PowerPoint</Application>
  <PresentationFormat>On-screen Show (4:3)</PresentationFormat>
  <Paragraphs>281</Paragraphs>
  <Slides>46</Slides>
  <Notes>0</Notes>
  <HiddenSlides>0</HiddenSlides>
  <MMClips>0</MMClips>
  <ScaleCrop>false</ScaleCrop>
  <HeadingPairs>
    <vt:vector size="4" baseType="variant">
      <vt:variant>
        <vt:lpstr>Theme</vt:lpstr>
      </vt:variant>
      <vt:variant>
        <vt:i4>1</vt:i4>
      </vt:variant>
      <vt:variant>
        <vt:lpstr>Slide Titles</vt:lpstr>
      </vt:variant>
      <vt:variant>
        <vt:i4>46</vt:i4>
      </vt:variant>
    </vt:vector>
  </HeadingPairs>
  <TitlesOfParts>
    <vt:vector size="47" baseType="lpstr">
      <vt:lpstr>Default Design</vt:lpstr>
      <vt:lpstr>Applications</vt:lpstr>
      <vt:lpstr>Data analyst – Marketing intelligence</vt:lpstr>
      <vt:lpstr>Graduate financial analyst</vt:lpstr>
      <vt:lpstr>KEY strength</vt:lpstr>
      <vt:lpstr>What impression does each sentence give of the person who wrote it?</vt:lpstr>
      <vt:lpstr>PowerPoint Presentation</vt:lpstr>
      <vt:lpstr>PowerPoint Presentation</vt:lpstr>
      <vt:lpstr>Structure</vt:lpstr>
      <vt:lpstr>Reformulated text 1: Data analyst</vt:lpstr>
      <vt:lpstr>Useful expressions</vt:lpstr>
      <vt:lpstr>Student text 2: Data analyst</vt:lpstr>
      <vt:lpstr>Reformuled text 2: Data analyst</vt:lpstr>
      <vt:lpstr>Student text 3: Data analyst</vt:lpstr>
      <vt:lpstr>Reformulated text 3: Data analyst</vt:lpstr>
      <vt:lpstr>Student text 4: Data analyst</vt:lpstr>
      <vt:lpstr>Student text 4: Data analyst</vt:lpstr>
      <vt:lpstr>Reformulated text 4: Data analyst</vt:lpstr>
      <vt:lpstr>Reformulated text 4: Data analyst</vt:lpstr>
      <vt:lpstr>Reformulated text 4: Data analyst</vt:lpstr>
      <vt:lpstr>Student text 5: Graduate financial analyst</vt:lpstr>
      <vt:lpstr>Reformulated text 5: Graduate financial analyst</vt:lpstr>
      <vt:lpstr>Student text 6: Graduate financial analyst</vt:lpstr>
      <vt:lpstr>Revised text 6: Graduate financial analyst</vt:lpstr>
      <vt:lpstr>Student text 7: Graduate financial analyst</vt:lpstr>
      <vt:lpstr>Student text 7: Graduate financial analyst</vt:lpstr>
      <vt:lpstr>Positive, negative or neutral?</vt:lpstr>
      <vt:lpstr>Positive, neutral or negative?</vt:lpstr>
      <vt:lpstr>Positive, neutral or negative? </vt:lpstr>
      <vt:lpstr>Positive, neutral or negative?</vt:lpstr>
      <vt:lpstr>PowerPoint Presentation</vt:lpstr>
      <vt:lpstr>Positive, neutral or negative?</vt:lpstr>
      <vt:lpstr>Which is stronger?</vt:lpstr>
      <vt:lpstr>Which is stronger?</vt:lpstr>
      <vt:lpstr>Which is more subtle?</vt:lpstr>
      <vt:lpstr>What if I don’t have the skill or knowledge or experience?</vt:lpstr>
      <vt:lpstr>What if I don’t have the skill or knowledge or experience?</vt:lpstr>
      <vt:lpstr>What if I don’t have the skill or knowledge or experience?</vt:lpstr>
      <vt:lpstr>What if I don’t have the skill or knowledge or experience? Student text 9: Data analyst</vt:lpstr>
      <vt:lpstr>Student text 9: Data analyst</vt:lpstr>
      <vt:lpstr>Revised text 9: Data analyst</vt:lpstr>
      <vt:lpstr>What impression do you get of the candidate?</vt:lpstr>
      <vt:lpstr>PowerPoint Presentation</vt:lpstr>
      <vt:lpstr>PowerPoint Presentation</vt:lpstr>
      <vt:lpstr>PowerPoint Presentation</vt:lpstr>
      <vt:lpstr>PowerPoint Presentation</vt:lpstr>
      <vt:lpstr>Salutation and close of email / letter</vt:lpstr>
    </vt:vector>
  </TitlesOfParts>
  <Company>ISEG</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impression does each sentence give of the person who wrote it?</dc:title>
  <dc:creator>ahenshall</dc:creator>
  <cp:lastModifiedBy>ANN HENSHALL</cp:lastModifiedBy>
  <cp:revision>103</cp:revision>
  <cp:lastPrinted>2018-03-14T11:28:45Z</cp:lastPrinted>
  <dcterms:created xsi:type="dcterms:W3CDTF">2011-03-02T15:54:05Z</dcterms:created>
  <dcterms:modified xsi:type="dcterms:W3CDTF">2018-03-15T11:23:46Z</dcterms:modified>
</cp:coreProperties>
</file>